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</p:sldIdLst>
  <p:sldSz cx="18288000" cy="10287000"/>
  <p:notesSz cx="18288000" cy="10287000"/>
  <p:embeddedFontLst>
    <p:embeddedFont>
      <p:font typeface="VJHFQK+Montserrat-Bold"/>
      <p:regular r:id="rId125"/>
    </p:embeddedFont>
    <p:embeddedFont>
      <p:font typeface="EVJMAI+Montserrat-Regular"/>
      <p:regular r:id="rId126"/>
    </p:embeddedFont>
    <p:embeddedFont>
      <p:font typeface="RVDAWU+Montserrat-Italic"/>
      <p:regular r:id="rId127"/>
    </p:embeddedFont>
    <p:embeddedFont>
      <p:font typeface="QONLEL+ArialMT"/>
      <p:regular r:id="rId128"/>
    </p:embeddedFont>
    <p:embeddedFont>
      <p:font typeface="LHUJVT+Montserrat-BoldItalic"/>
      <p:regular r:id="rId129"/>
    </p:embeddedFont>
  </p:embeddedFontLst>
  <p:custDataLst>
    <p:tags r:id="rId124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00" Type="http://schemas.openxmlformats.org/officeDocument/2006/relationships/slide" Target="slides/slide99.xml" /><Relationship Id="rId101" Type="http://schemas.openxmlformats.org/officeDocument/2006/relationships/slide" Target="slides/slide100.xml" /><Relationship Id="rId102" Type="http://schemas.openxmlformats.org/officeDocument/2006/relationships/slide" Target="slides/slide101.xml" /><Relationship Id="rId103" Type="http://schemas.openxmlformats.org/officeDocument/2006/relationships/slide" Target="slides/slide102.xml" /><Relationship Id="rId104" Type="http://schemas.openxmlformats.org/officeDocument/2006/relationships/slide" Target="slides/slide103.xml" /><Relationship Id="rId105" Type="http://schemas.openxmlformats.org/officeDocument/2006/relationships/slide" Target="slides/slide104.xml" /><Relationship Id="rId106" Type="http://schemas.openxmlformats.org/officeDocument/2006/relationships/slide" Target="slides/slide105.xml" /><Relationship Id="rId107" Type="http://schemas.openxmlformats.org/officeDocument/2006/relationships/slide" Target="slides/slide106.xml" /><Relationship Id="rId108" Type="http://schemas.openxmlformats.org/officeDocument/2006/relationships/slide" Target="slides/slide107.xml" /><Relationship Id="rId109" Type="http://schemas.openxmlformats.org/officeDocument/2006/relationships/slide" Target="slides/slide108.xml" /><Relationship Id="rId11" Type="http://schemas.openxmlformats.org/officeDocument/2006/relationships/slide" Target="slides/slide10.xml" /><Relationship Id="rId110" Type="http://schemas.openxmlformats.org/officeDocument/2006/relationships/slide" Target="slides/slide109.xml" /><Relationship Id="rId111" Type="http://schemas.openxmlformats.org/officeDocument/2006/relationships/slide" Target="slides/slide110.xml" /><Relationship Id="rId112" Type="http://schemas.openxmlformats.org/officeDocument/2006/relationships/slide" Target="slides/slide111.xml" /><Relationship Id="rId113" Type="http://schemas.openxmlformats.org/officeDocument/2006/relationships/slide" Target="slides/slide112.xml" /><Relationship Id="rId114" Type="http://schemas.openxmlformats.org/officeDocument/2006/relationships/slide" Target="slides/slide113.xml" /><Relationship Id="rId115" Type="http://schemas.openxmlformats.org/officeDocument/2006/relationships/slide" Target="slides/slide114.xml" /><Relationship Id="rId116" Type="http://schemas.openxmlformats.org/officeDocument/2006/relationships/slide" Target="slides/slide115.xml" /><Relationship Id="rId117" Type="http://schemas.openxmlformats.org/officeDocument/2006/relationships/slide" Target="slides/slide116.xml" /><Relationship Id="rId118" Type="http://schemas.openxmlformats.org/officeDocument/2006/relationships/slide" Target="slides/slide117.xml" /><Relationship Id="rId119" Type="http://schemas.openxmlformats.org/officeDocument/2006/relationships/slide" Target="slides/slide118.xml" /><Relationship Id="rId12" Type="http://schemas.openxmlformats.org/officeDocument/2006/relationships/slide" Target="slides/slide11.xml" /><Relationship Id="rId120" Type="http://schemas.openxmlformats.org/officeDocument/2006/relationships/slide" Target="slides/slide119.xml" /><Relationship Id="rId121" Type="http://schemas.openxmlformats.org/officeDocument/2006/relationships/slide" Target="slides/slide120.xml" /><Relationship Id="rId122" Type="http://schemas.openxmlformats.org/officeDocument/2006/relationships/slide" Target="slides/slide121.xml" /><Relationship Id="rId123" Type="http://schemas.openxmlformats.org/officeDocument/2006/relationships/slide" Target="slides/slide122.xml" /><Relationship Id="rId124" Type="http://schemas.openxmlformats.org/officeDocument/2006/relationships/tags" Target="tags/tag1.xml" /><Relationship Id="rId125" Type="http://schemas.openxmlformats.org/officeDocument/2006/relationships/font" Target="fonts/font1.fntdata" /><Relationship Id="rId126" Type="http://schemas.openxmlformats.org/officeDocument/2006/relationships/font" Target="fonts/font2.fntdata" /><Relationship Id="rId127" Type="http://schemas.openxmlformats.org/officeDocument/2006/relationships/font" Target="fonts/font3.fntdata" /><Relationship Id="rId128" Type="http://schemas.openxmlformats.org/officeDocument/2006/relationships/font" Target="fonts/font4.fntdata" /><Relationship Id="rId129" Type="http://schemas.openxmlformats.org/officeDocument/2006/relationships/font" Target="fonts/font5.fntdata" /><Relationship Id="rId13" Type="http://schemas.openxmlformats.org/officeDocument/2006/relationships/slide" Target="slides/slide12.xml" /><Relationship Id="rId130" Type="http://schemas.openxmlformats.org/officeDocument/2006/relationships/presProps" Target="presProps.xml" /><Relationship Id="rId131" Type="http://schemas.openxmlformats.org/officeDocument/2006/relationships/viewProps" Target="viewProps.xml" /><Relationship Id="rId132" Type="http://schemas.openxmlformats.org/officeDocument/2006/relationships/theme" Target="theme/theme1.xml" /><Relationship Id="rId133" Type="http://schemas.openxmlformats.org/officeDocument/2006/relationships/tableStyles" Target="tableStyles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" Type="http://schemas.openxmlformats.org/officeDocument/2006/relationships/slide" Target="slides/slide5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" Type="http://schemas.openxmlformats.org/officeDocument/2006/relationships/slide" Target="slides/slide6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" Type="http://schemas.openxmlformats.org/officeDocument/2006/relationships/slide" Target="slides/slide7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3" Type="http://schemas.openxmlformats.org/officeDocument/2006/relationships/slide" Target="slides/slide82.xml" /><Relationship Id="rId84" Type="http://schemas.openxmlformats.org/officeDocument/2006/relationships/slide" Target="slides/slide83.xml" /><Relationship Id="rId85" Type="http://schemas.openxmlformats.org/officeDocument/2006/relationships/slide" Target="slides/slide84.xml" /><Relationship Id="rId86" Type="http://schemas.openxmlformats.org/officeDocument/2006/relationships/slide" Target="slides/slide85.xml" /><Relationship Id="rId87" Type="http://schemas.openxmlformats.org/officeDocument/2006/relationships/slide" Target="slides/slide86.xml" /><Relationship Id="rId88" Type="http://schemas.openxmlformats.org/officeDocument/2006/relationships/slide" Target="slides/slide87.xml" /><Relationship Id="rId89" Type="http://schemas.openxmlformats.org/officeDocument/2006/relationships/slide" Target="slides/slide88.xml" /><Relationship Id="rId9" Type="http://schemas.openxmlformats.org/officeDocument/2006/relationships/slide" Target="slides/slide8.xml" /><Relationship Id="rId90" Type="http://schemas.openxmlformats.org/officeDocument/2006/relationships/slide" Target="slides/slide89.xml" /><Relationship Id="rId91" Type="http://schemas.openxmlformats.org/officeDocument/2006/relationships/slide" Target="slides/slide90.xml" /><Relationship Id="rId92" Type="http://schemas.openxmlformats.org/officeDocument/2006/relationships/slide" Target="slides/slide91.xml" /><Relationship Id="rId93" Type="http://schemas.openxmlformats.org/officeDocument/2006/relationships/slide" Target="slides/slide92.xml" /><Relationship Id="rId94" Type="http://schemas.openxmlformats.org/officeDocument/2006/relationships/slide" Target="slides/slide93.xml" /><Relationship Id="rId95" Type="http://schemas.openxmlformats.org/officeDocument/2006/relationships/slide" Target="slides/slide94.xml" /><Relationship Id="rId96" Type="http://schemas.openxmlformats.org/officeDocument/2006/relationships/slide" Target="slides/slide95.xml" /><Relationship Id="rId97" Type="http://schemas.openxmlformats.org/officeDocument/2006/relationships/slide" Target="slides/slide96.xml" /><Relationship Id="rId98" Type="http://schemas.openxmlformats.org/officeDocument/2006/relationships/slide" Target="slides/slide97.xml" /><Relationship Id="rId99" Type="http://schemas.openxmlformats.org/officeDocument/2006/relationships/slide" Target="slides/slide9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0.jpeg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1.jpeg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2.jpeg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3.jpeg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4.jpeg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5.jpeg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6.jpeg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7.jpeg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8.jpeg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0.jpeg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1.jpeg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2.jpeg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3.jpeg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4.jpeg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5.jpeg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6.jpeg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7.jpeg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8.jpeg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0.jpeg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1.jpeg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0.jpeg" /><Relationship Id="rId3" Type="http://schemas.openxmlformats.org/officeDocument/2006/relationships/hyperlink" Target="https://wordwall.net/it/resource/8810626/agenda-2030" TargetMode="External" /><Relationship Id="rId4" Type="http://schemas.openxmlformats.org/officeDocument/2006/relationships/hyperlink" Target="https://wordwall.net/it/resource/13829090/sostenibilit%25c3%25a0/obiettivi-agenda-2030" TargetMode="Externa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2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jpeg" /><Relationship Id="rId3" Type="http://schemas.openxmlformats.org/officeDocument/2006/relationships/hyperlink" Target="https://www.wordclouds.com" TargetMode="Externa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6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8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jpe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2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3.jpe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7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0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1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2.jpe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4.jpe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5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6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7.jpe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8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0.jpe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1.jpe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2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3.jpe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4.jpeg" /><Relationship Id="rId3" Type="http://schemas.openxmlformats.org/officeDocument/2006/relationships/hyperlink" Target="https://www.globalgoals.org/17-partnerships-for-the-goals" TargetMode="Externa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5.jpe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6.jpeg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7.jpe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8.jpeg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9546" y="1880849"/>
            <a:ext cx="12735061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RIFLETTIAMO SULL’ESSERE CITTADINI</a:t>
            </a:r>
          </a:p>
        </p:txBody>
      </p:sp>
    </p:spTree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2948" y="688719"/>
            <a:ext cx="11018363" cy="15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84"/>
              </a:lnSpc>
              <a:spcBef>
                <a:spcPct val="0"/>
              </a:spcBef>
              <a:spcAft>
                <a:spcPct val="0"/>
              </a:spcAft>
            </a:pPr>
            <a:r>
              <a:rPr sz="45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1.</a:t>
            </a:r>
            <a:r>
              <a:rPr sz="4500" b="1" spc="78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AFRICA: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ETIOPIA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50" b="1" spc="8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TANZANIA</a:t>
            </a:r>
          </a:p>
        </p:txBody>
      </p:sp>
    </p:spTree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030" y="688719"/>
            <a:ext cx="14938618" cy="305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8918" marR="0">
              <a:lnSpc>
                <a:spcPts val="5484"/>
              </a:lnSpc>
              <a:spcBef>
                <a:spcPct val="0"/>
              </a:spcBef>
              <a:spcAft>
                <a:spcPct val="0"/>
              </a:spcAft>
            </a:pPr>
            <a:r>
              <a:rPr sz="45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1.</a:t>
            </a:r>
            <a:r>
              <a:rPr sz="4500" b="1" spc="78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AFRICA: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ETIOPIA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50" b="1" spc="8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TANZANIA</a:t>
            </a:r>
          </a:p>
          <a:p>
            <a:pPr marL="0" marR="0">
              <a:lnSpc>
                <a:spcPts val="5422"/>
              </a:lnSpc>
              <a:spcBef>
                <a:spcPts val="6494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Attività di</a:t>
            </a:r>
            <a:r>
              <a:rPr sz="4450" spc="-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cooperazione</a:t>
            </a:r>
            <a:r>
              <a:rPr sz="4450" spc="-36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4030" y="3000888"/>
            <a:ext cx="8735055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solidarietà</a:t>
            </a:r>
            <a:r>
              <a:rPr sz="4450" spc="9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internazionale: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2134" y="4195868"/>
            <a:ext cx="8276651" cy="4714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42"/>
              </a:lnSpc>
              <a:spcBef>
                <a:spcPct val="0"/>
              </a:spcBef>
              <a:spcAft>
                <a:spcPct val="0"/>
              </a:spcAft>
            </a:pPr>
            <a:r>
              <a:rPr sz="45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500" spc="10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Garantire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acqua,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salute</a:t>
            </a:r>
          </a:p>
          <a:p>
            <a:pPr marL="482055" marR="0">
              <a:lnSpc>
                <a:spcPts val="5442"/>
              </a:lnSpc>
              <a:spcBef>
                <a:spcPts val="858"/>
              </a:spcBef>
              <a:spcAft>
                <a:spcPct val="0"/>
              </a:spcAft>
            </a:pP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10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istruzione;</a:t>
            </a:r>
          </a:p>
          <a:p>
            <a:pPr marL="0" marR="0">
              <a:lnSpc>
                <a:spcPts val="5442"/>
              </a:lnSpc>
              <a:spcBef>
                <a:spcPts val="808"/>
              </a:spcBef>
              <a:spcAft>
                <a:spcPct val="0"/>
              </a:spcAft>
            </a:pPr>
            <a:r>
              <a:rPr sz="45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500" spc="10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Tutelare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450" spc="9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diritti</a:t>
            </a:r>
            <a:r>
              <a:rPr sz="44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</a:t>
            </a:r>
          </a:p>
          <a:p>
            <a:pPr marL="482055" marR="0">
              <a:lnSpc>
                <a:spcPts val="5442"/>
              </a:lnSpc>
              <a:spcBef>
                <a:spcPts val="858"/>
              </a:spcBef>
              <a:spcAft>
                <a:spcPct val="0"/>
              </a:spcAft>
            </a:pP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donne</a:t>
            </a:r>
            <a:r>
              <a:rPr sz="44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10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dei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bambini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</a:p>
          <a:p>
            <a:pPr marL="482055" marR="0">
              <a:lnSpc>
                <a:spcPts val="5442"/>
              </a:lnSpc>
              <a:spcBef>
                <a:spcPts val="808"/>
              </a:spcBef>
              <a:spcAft>
                <a:spcPct val="0"/>
              </a:spcAft>
            </a:pP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strada.</a:t>
            </a:r>
          </a:p>
        </p:txBody>
      </p:sp>
    </p:spTree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4649" y="694866"/>
            <a:ext cx="611851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COSA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FA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IL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CVM?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4579" y="2480127"/>
            <a:ext cx="8666429" cy="2331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29"/>
              </a:lnSpc>
              <a:spcBef>
                <a:spcPct val="0"/>
              </a:spcBef>
              <a:spcAft>
                <a:spcPct val="0"/>
              </a:spcAft>
            </a:pPr>
            <a:r>
              <a:rPr sz="6700" b="1" spc="38" baseline="-7981">
                <a:solidFill>
                  <a:srgbClr val="010101"/>
                </a:solidFill>
                <a:latin typeface="VJHFQK+Montserrat-Bold"/>
                <a:cs typeface="VJHFQK+Montserrat-Bold"/>
              </a:rPr>
              <a:t>Progetto</a:t>
            </a:r>
            <a:r>
              <a:rPr sz="675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InTERRAA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89708" y="5346462"/>
            <a:ext cx="2395074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InTer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98013" y="5346462"/>
            <a:ext cx="1617224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Ra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12972" y="5346462"/>
            <a:ext cx="1280532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25837" y="6137541"/>
            <a:ext cx="13436589" cy="232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Intervento</a:t>
            </a:r>
            <a:r>
              <a:rPr sz="4450" spc="1057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Resilienza</a:t>
            </a:r>
            <a:r>
              <a:rPr sz="4450" spc="134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Accesso</a:t>
            </a:r>
          </a:p>
          <a:p>
            <a:pPr marL="4806232" marR="0">
              <a:lnSpc>
                <a:spcPts val="5422"/>
              </a:lnSpc>
              <a:spcBef>
                <a:spcPts val="85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agricola</a:t>
            </a:r>
            <a:r>
              <a:rPr sz="4450" spc="1479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all’acqua</a:t>
            </a:r>
          </a:p>
        </p:txBody>
      </p:sp>
    </p:spTree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4649" y="694866"/>
            <a:ext cx="611851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COSA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FA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IL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CVM?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4579" y="1924230"/>
            <a:ext cx="8666429" cy="2331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29"/>
              </a:lnSpc>
              <a:spcBef>
                <a:spcPct val="0"/>
              </a:spcBef>
              <a:spcAft>
                <a:spcPct val="0"/>
              </a:spcAft>
            </a:pPr>
            <a:r>
              <a:rPr sz="6700" b="1" spc="38" baseline="-7981">
                <a:solidFill>
                  <a:srgbClr val="010101"/>
                </a:solidFill>
                <a:latin typeface="VJHFQK+Montserrat-Bold"/>
                <a:cs typeface="VJHFQK+Montserrat-Bold"/>
              </a:rPr>
              <a:t>Progetto</a:t>
            </a:r>
            <a:r>
              <a:rPr sz="675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InTERRAA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54659" y="4347686"/>
            <a:ext cx="7915587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OBIETTIVO GENERALE: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15818" y="5365544"/>
            <a:ext cx="13500129" cy="3909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Migliorare la qualità della vita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ridurre la</a:t>
            </a:r>
          </a:p>
          <a:p>
            <a:pPr marL="778826" marR="0">
              <a:lnSpc>
                <a:spcPts val="5422"/>
              </a:lnSpc>
              <a:spcBef>
                <a:spcPts val="85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povertà nelle aree rurali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dell’Etiopia</a:t>
            </a:r>
          </a:p>
          <a:p>
            <a:pPr marL="203281" marR="0">
              <a:lnSpc>
                <a:spcPts val="5422"/>
              </a:lnSpc>
              <a:spcBef>
                <a:spcPts val="80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rafforzando la resilienza delle comunità</a:t>
            </a:r>
          </a:p>
          <a:p>
            <a:pPr marL="164862" marR="0">
              <a:lnSpc>
                <a:spcPts val="5422"/>
              </a:lnSpc>
              <a:spcBef>
                <a:spcPts val="80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agli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impatti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del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cambiamento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climatico</a:t>
            </a:r>
          </a:p>
        </p:txBody>
      </p:sp>
    </p:spTree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4649" y="1259081"/>
            <a:ext cx="611851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COSA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FA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IL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CVM?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60629" y="2219734"/>
            <a:ext cx="6012187" cy="1847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22"/>
              </a:lnSpc>
              <a:spcBef>
                <a:spcPct val="0"/>
              </a:spcBef>
              <a:spcAft>
                <a:spcPct val="0"/>
              </a:spcAft>
            </a:pPr>
            <a:r>
              <a:rPr sz="5350" b="1" spc="54">
                <a:solidFill>
                  <a:srgbClr val="010101"/>
                </a:solidFill>
                <a:latin typeface="VJHFQK+Montserrat-Bold"/>
                <a:cs typeface="VJHFQK+Montserrat-Bold"/>
              </a:rPr>
              <a:t>EMPOWERED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31818" y="2354047"/>
            <a:ext cx="352775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Progetto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0968" y="3807343"/>
            <a:ext cx="17151579" cy="122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Promote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Decent</a:t>
            </a:r>
            <a:r>
              <a:rPr sz="3550" spc="77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Work,</a:t>
            </a:r>
            <a:r>
              <a:rPr sz="3550" spc="78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2">
                <a:solidFill>
                  <a:srgbClr val="010101"/>
                </a:solidFill>
                <a:latin typeface="RVDAWU+Montserrat-Italic"/>
                <a:cs typeface="RVDAWU+Montserrat-Italic"/>
              </a:rPr>
              <a:t>Rights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and</a:t>
            </a:r>
            <a:r>
              <a:rPr sz="35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2">
                <a:solidFill>
                  <a:srgbClr val="010101"/>
                </a:solidFill>
                <a:latin typeface="RVDAWU+Montserrat-Italic"/>
                <a:cs typeface="RVDAWU+Montserrat-Italic"/>
              </a:rPr>
              <a:t>Dignity</a:t>
            </a:r>
            <a:r>
              <a:rPr sz="35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2">
                <a:solidFill>
                  <a:srgbClr val="010101"/>
                </a:solidFill>
                <a:latin typeface="RVDAWU+Montserrat-Italic"/>
                <a:cs typeface="RVDAWU+Montserrat-Italic"/>
              </a:rPr>
              <a:t>for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Domestic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Workers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65076" y="4949372"/>
            <a:ext cx="12979713" cy="1536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Attivo dal</a:t>
            </a:r>
            <a:r>
              <a:rPr sz="4450" spc="-12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2020</a:t>
            </a:r>
            <a:r>
              <a:rPr sz="4450" b="1" spc="-26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Etiopia</a:t>
            </a:r>
            <a:r>
              <a:rPr sz="4450" b="1" spc="-54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4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Tanzania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97956" y="6227367"/>
            <a:ext cx="4165955" cy="153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42"/>
              </a:lnSpc>
              <a:spcBef>
                <a:spcPct val="0"/>
              </a:spcBef>
              <a:spcAft>
                <a:spcPct val="0"/>
              </a:spcAft>
            </a:pP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OBIETTIVO: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99358" y="7021244"/>
            <a:ext cx="16740867" cy="2332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42"/>
              </a:lnSpc>
              <a:spcBef>
                <a:spcPct val="0"/>
              </a:spcBef>
              <a:spcAft>
                <a:spcPct val="0"/>
              </a:spcAft>
            </a:pP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Formalizzare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il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lavoro</a:t>
            </a:r>
            <a:r>
              <a:rPr sz="44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domestico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10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rendere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leggi</a:t>
            </a:r>
          </a:p>
          <a:p>
            <a:pPr marL="1920228" marR="0">
              <a:lnSpc>
                <a:spcPts val="5442"/>
              </a:lnSpc>
              <a:spcBef>
                <a:spcPts val="858"/>
              </a:spcBef>
              <a:spcAft>
                <a:spcPct val="0"/>
              </a:spcAft>
            </a:pP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conformi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agli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standard</a:t>
            </a:r>
            <a:r>
              <a:rPr sz="44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internazionali</a:t>
            </a:r>
          </a:p>
        </p:txBody>
      </p:sp>
    </p:spTree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06173" y="1359246"/>
            <a:ext cx="611851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COSA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FA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IL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CVM?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15281" y="2517882"/>
            <a:ext cx="6012188" cy="1847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22"/>
              </a:lnSpc>
              <a:spcBef>
                <a:spcPct val="0"/>
              </a:spcBef>
              <a:spcAft>
                <a:spcPct val="0"/>
              </a:spcAft>
            </a:pPr>
            <a:r>
              <a:rPr sz="5350" b="1" spc="54">
                <a:solidFill>
                  <a:srgbClr val="010101"/>
                </a:solidFill>
                <a:latin typeface="VJHFQK+Montserrat-Bold"/>
                <a:cs typeface="VJHFQK+Montserrat-Bold"/>
              </a:rPr>
              <a:t>EMPOWERED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86471" y="2652195"/>
            <a:ext cx="352775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Progetto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04671" y="4381802"/>
            <a:ext cx="14389345" cy="1536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spc="42">
                <a:solidFill>
                  <a:srgbClr val="000000"/>
                </a:solidFill>
                <a:latin typeface="EVJMAI+Montserrat-Regular"/>
                <a:cs typeface="EVJMAI+Montserrat-Regular"/>
              </a:rPr>
              <a:t>CHI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2">
                <a:solidFill>
                  <a:srgbClr val="000000"/>
                </a:solidFill>
                <a:latin typeface="EVJMAI+Montserrat-Regular"/>
                <a:cs typeface="EVJMAI+Montserrat-Regular"/>
              </a:rPr>
              <a:t>SONO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 LE</a:t>
            </a:r>
            <a:r>
              <a:rPr sz="4450" spc="41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00000"/>
                </a:solidFill>
                <a:latin typeface="VJHFQK+Montserrat-Bold"/>
                <a:cs typeface="VJHFQK+Montserrat-Bold"/>
              </a:rPr>
              <a:t>LAVORATRICI</a:t>
            </a:r>
            <a:r>
              <a:rPr sz="4450" b="1" spc="44">
                <a:solidFill>
                  <a:srgbClr val="000000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39">
                <a:solidFill>
                  <a:srgbClr val="000000"/>
                </a:solidFill>
                <a:latin typeface="VJHFQK+Montserrat-Bold"/>
                <a:cs typeface="VJHFQK+Montserrat-Bold"/>
              </a:rPr>
              <a:t>DOMESTICHE</a:t>
            </a:r>
            <a:r>
              <a:rPr sz="4450">
                <a:solidFill>
                  <a:srgbClr val="000000"/>
                </a:solidFill>
                <a:latin typeface="EVJMAI+Montserrat-Regular"/>
                <a:cs typeface="EVJMAI+Montserrat-Regular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13301" y="5741140"/>
            <a:ext cx="16017824" cy="311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L*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lavorator*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domestic*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sono quel*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lavorator*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che</a:t>
            </a:r>
          </a:p>
          <a:p>
            <a:pPr marL="835568" marR="0">
              <a:lnSpc>
                <a:spcPts val="5422"/>
              </a:lnSpc>
              <a:spcBef>
                <a:spcPts val="855"/>
              </a:spcBef>
              <a:spcAft>
                <a:spcPct val="0"/>
              </a:spcAft>
            </a:pP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svolgono lavoro in </a:t>
            </a:r>
            <a:r>
              <a:rPr sz="4450">
                <a:solidFill>
                  <a:srgbClr val="000000"/>
                </a:solidFill>
                <a:latin typeface="EVJMAI+Montserrat-Regular"/>
                <a:cs typeface="EVJMAI+Montserrat-Regular"/>
              </a:rPr>
              <a:t>o</a:t>
            </a:r>
            <a:r>
              <a:rPr sz="4450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per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una</a:t>
            </a:r>
            <a:r>
              <a:rPr sz="4450" spc="4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00000"/>
                </a:solidFill>
                <a:latin typeface="EVJMAI+Montserrat-Regular"/>
                <a:cs typeface="EVJMAI+Montserrat-Regular"/>
              </a:rPr>
              <a:t>o</a:t>
            </a:r>
            <a:r>
              <a:rPr sz="4450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più famiglie</a:t>
            </a:r>
          </a:p>
          <a:p>
            <a:pPr marL="5875072" marR="0">
              <a:lnSpc>
                <a:spcPts val="5422"/>
              </a:lnSpc>
              <a:spcBef>
                <a:spcPts val="805"/>
              </a:spcBef>
              <a:spcAft>
                <a:spcPct val="0"/>
              </a:spcAft>
            </a:pPr>
            <a:r>
              <a:rPr sz="4450" spc="43">
                <a:solidFill>
                  <a:srgbClr val="000000"/>
                </a:solidFill>
                <a:latin typeface="EVJMAI+Montserrat-Regular"/>
                <a:cs typeface="EVJMAI+Montserrat-Regular"/>
              </a:rPr>
              <a:t>private.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2197" y="1583606"/>
            <a:ext cx="3026356" cy="222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61"/>
              </a:lnSpc>
              <a:spcBef>
                <a:spcPct val="0"/>
              </a:spcBef>
              <a:spcAft>
                <a:spcPct val="0"/>
              </a:spcAft>
            </a:pP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ECG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4009" y="2940635"/>
            <a:ext cx="15129560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EDUCAZIONE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ALLA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CITTADINAZA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GLOBALE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3570" y="4868912"/>
            <a:ext cx="10032214" cy="380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87" marR="0">
              <a:lnSpc>
                <a:spcPts val="5279"/>
              </a:lnSpc>
              <a:spcBef>
                <a:spcPct val="0"/>
              </a:spcBef>
              <a:spcAft>
                <a:spcPct val="0"/>
              </a:spcAft>
            </a:pPr>
            <a:r>
              <a:rPr sz="435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3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cittadinanza</a:t>
            </a:r>
            <a:r>
              <a:rPr sz="43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globale</a:t>
            </a:r>
            <a:r>
              <a:rPr sz="43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si</a:t>
            </a:r>
            <a:r>
              <a:rPr sz="43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basa</a:t>
            </a:r>
          </a:p>
          <a:p>
            <a:pPr marL="140144" marR="0">
              <a:lnSpc>
                <a:spcPts val="5279"/>
              </a:lnSpc>
              <a:spcBef>
                <a:spcPts val="734"/>
              </a:spcBef>
              <a:spcAft>
                <a:spcPct val="0"/>
              </a:spcAft>
            </a:pPr>
            <a:r>
              <a:rPr sz="43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sull'idea </a:t>
            </a:r>
            <a:r>
              <a:rPr sz="43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43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siamo</a:t>
            </a:r>
            <a:r>
              <a:rPr sz="43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CONNESSI</a:t>
            </a:r>
          </a:p>
          <a:p>
            <a:pPr marL="120504" marR="0">
              <a:lnSpc>
                <a:spcPts val="5279"/>
              </a:lnSpc>
              <a:spcBef>
                <a:spcPts val="784"/>
              </a:spcBef>
              <a:spcAft>
                <a:spcPct val="0"/>
              </a:spcAft>
            </a:pPr>
            <a:r>
              <a:rPr sz="43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non</a:t>
            </a:r>
            <a:r>
              <a:rPr sz="43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solo</a:t>
            </a:r>
            <a:r>
              <a:rPr sz="43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4350" spc="7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43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paese,</a:t>
            </a:r>
            <a:r>
              <a:rPr sz="43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23">
                <a:solidFill>
                  <a:srgbClr val="010101"/>
                </a:solidFill>
                <a:latin typeface="EVJMAI+Montserrat-Regular"/>
                <a:cs typeface="EVJMAI+Montserrat-Regular"/>
              </a:rPr>
              <a:t>ma</a:t>
            </a:r>
            <a:r>
              <a:rPr sz="43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4350" spc="7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una</a:t>
            </a:r>
          </a:p>
          <a:p>
            <a:pPr marL="0" marR="0">
              <a:lnSpc>
                <a:spcPts val="5279"/>
              </a:lnSpc>
              <a:spcBef>
                <a:spcPts val="784"/>
              </a:spcBef>
              <a:spcAft>
                <a:spcPct val="0"/>
              </a:spcAft>
            </a:pPr>
            <a:r>
              <a:rPr sz="43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comunità</a:t>
            </a:r>
            <a:r>
              <a:rPr sz="43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GLOBALE</a:t>
            </a:r>
            <a:r>
              <a:rPr sz="43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più </a:t>
            </a:r>
            <a:r>
              <a:rPr sz="43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ampia.</a:t>
            </a:r>
          </a:p>
        </p:txBody>
      </p:sp>
    </p:spTree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4649" y="694866"/>
            <a:ext cx="611851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COSA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FA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IL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CVM?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60629" y="1655520"/>
            <a:ext cx="6012187" cy="1847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22"/>
              </a:lnSpc>
              <a:spcBef>
                <a:spcPct val="0"/>
              </a:spcBef>
              <a:spcAft>
                <a:spcPct val="0"/>
              </a:spcAft>
            </a:pPr>
            <a:r>
              <a:rPr sz="5350" b="1" spc="54">
                <a:solidFill>
                  <a:srgbClr val="010101"/>
                </a:solidFill>
                <a:latin typeface="VJHFQK+Montserrat-Bold"/>
                <a:cs typeface="VJHFQK+Montserrat-Bold"/>
              </a:rPr>
              <a:t>EMPOWERED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31818" y="1789833"/>
            <a:ext cx="3527758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Progetto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5152" y="3243128"/>
            <a:ext cx="17151579" cy="122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Promote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Decent</a:t>
            </a:r>
            <a:r>
              <a:rPr sz="3550" spc="77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Work,</a:t>
            </a:r>
            <a:r>
              <a:rPr sz="3550" spc="78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2">
                <a:solidFill>
                  <a:srgbClr val="010101"/>
                </a:solidFill>
                <a:latin typeface="RVDAWU+Montserrat-Italic"/>
                <a:cs typeface="RVDAWU+Montserrat-Italic"/>
              </a:rPr>
              <a:t>Rights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and</a:t>
            </a:r>
            <a:r>
              <a:rPr sz="35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2">
                <a:solidFill>
                  <a:srgbClr val="010101"/>
                </a:solidFill>
                <a:latin typeface="RVDAWU+Montserrat-Italic"/>
                <a:cs typeface="RVDAWU+Montserrat-Italic"/>
              </a:rPr>
              <a:t>Dignity</a:t>
            </a:r>
            <a:r>
              <a:rPr sz="35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2">
                <a:solidFill>
                  <a:srgbClr val="010101"/>
                </a:solidFill>
                <a:latin typeface="RVDAWU+Montserrat-Italic"/>
                <a:cs typeface="RVDAWU+Montserrat-Italic"/>
              </a:rPr>
              <a:t>for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Domestic</a:t>
            </a:r>
            <a:r>
              <a:rPr sz="3550" spc="7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550" spc="31">
                <a:solidFill>
                  <a:srgbClr val="010101"/>
                </a:solidFill>
                <a:latin typeface="RVDAWU+Montserrat-Italic"/>
                <a:cs typeface="RVDAWU+Montserrat-Italic"/>
              </a:rPr>
              <a:t>Workers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8990" y="4619751"/>
            <a:ext cx="14900839" cy="449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2543" marR="0">
              <a:lnSpc>
                <a:spcPts val="6238"/>
              </a:lnSpc>
              <a:spcBef>
                <a:spcPct val="0"/>
              </a:spcBef>
              <a:spcAft>
                <a:spcPct val="0"/>
              </a:spcAft>
            </a:pPr>
            <a:r>
              <a:rPr sz="5100" b="1">
                <a:solidFill>
                  <a:srgbClr val="010101"/>
                </a:solidFill>
                <a:latin typeface="VJHFQK+Montserrat-Bold"/>
                <a:cs typeface="VJHFQK+Montserrat-Bold"/>
              </a:rPr>
              <a:t>7</a:t>
            </a:r>
            <a:r>
              <a:rPr sz="5100" b="1" spc="11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61">
                <a:solidFill>
                  <a:srgbClr val="010101"/>
                </a:solidFill>
                <a:latin typeface="VJHFQK+Montserrat-Bold"/>
                <a:cs typeface="VJHFQK+Montserrat-Bold"/>
              </a:rPr>
              <a:t>milioni</a:t>
            </a:r>
            <a:r>
              <a:rPr sz="51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5100" b="1" spc="4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donne</a:t>
            </a:r>
            <a:r>
              <a:rPr sz="51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impiegate</a:t>
            </a:r>
            <a:r>
              <a:rPr sz="51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3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</a:p>
          <a:p>
            <a:pPr marL="0" marR="0">
              <a:lnSpc>
                <a:spcPts val="6238"/>
              </a:lnSpc>
              <a:spcBef>
                <a:spcPts val="977"/>
              </a:spcBef>
              <a:spcAft>
                <a:spcPct val="0"/>
              </a:spcAft>
            </a:pPr>
            <a:r>
              <a:rPr sz="51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settore</a:t>
            </a:r>
            <a:r>
              <a:rPr sz="51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domestico</a:t>
            </a:r>
            <a:r>
              <a:rPr sz="51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51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private</a:t>
            </a:r>
            <a:r>
              <a:rPr sz="51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3">
                <a:solidFill>
                  <a:srgbClr val="010101"/>
                </a:solidFill>
                <a:latin typeface="EVJMAI+Montserrat-Regular"/>
                <a:cs typeface="EVJMAI+Montserrat-Regular"/>
              </a:rPr>
              <a:t>dei</a:t>
            </a:r>
            <a:r>
              <a:rPr sz="51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loro</a:t>
            </a:r>
          </a:p>
          <a:p>
            <a:pPr marL="969348" marR="0">
              <a:lnSpc>
                <a:spcPts val="6238"/>
              </a:lnSpc>
              <a:spcBef>
                <a:spcPts val="977"/>
              </a:spcBef>
              <a:spcAft>
                <a:spcPct val="0"/>
              </a:spcAft>
            </a:pPr>
            <a:r>
              <a:rPr sz="51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diritti</a:t>
            </a:r>
            <a:r>
              <a:rPr sz="51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5100" spc="11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51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costrette</a:t>
            </a:r>
            <a:r>
              <a:rPr sz="51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5100" spc="63">
                <a:solidFill>
                  <a:srgbClr val="010101"/>
                </a:solidFill>
                <a:latin typeface="EVJMAI+Montserrat-Regular"/>
                <a:cs typeface="EVJMAI+Montserrat-Regular"/>
              </a:rPr>
              <a:t> un</a:t>
            </a:r>
            <a:r>
              <a:rPr sz="51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cono</a:t>
            </a:r>
          </a:p>
          <a:p>
            <a:pPr marL="1091432" marR="0">
              <a:lnSpc>
                <a:spcPts val="6238"/>
              </a:lnSpc>
              <a:spcBef>
                <a:spcPts val="927"/>
              </a:spcBef>
              <a:spcAft>
                <a:spcPct val="0"/>
              </a:spcAft>
            </a:pPr>
            <a:r>
              <a:rPr sz="51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d’ombra</a:t>
            </a:r>
            <a:r>
              <a:rPr sz="51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fatto </a:t>
            </a:r>
            <a:r>
              <a:rPr sz="5100" spc="63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51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abusi</a:t>
            </a:r>
            <a:r>
              <a:rPr sz="510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5100" spc="11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povertà.</a:t>
            </a:r>
          </a:p>
        </p:txBody>
      </p:sp>
    </p:spTree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5885" y="4284882"/>
            <a:ext cx="8750643" cy="222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61"/>
              </a:lnSpc>
              <a:spcBef>
                <a:spcPct val="0"/>
              </a:spcBef>
              <a:spcAft>
                <a:spcPct val="0"/>
              </a:spcAft>
            </a:pP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GIOCO</a:t>
            </a:r>
            <a:r>
              <a:rPr sz="6450" b="1" spc="6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6450" b="1" spc="6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RUOLO</a:t>
            </a:r>
          </a:p>
        </p:txBody>
      </p:sp>
    </p:spTree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52442" y="1631886"/>
            <a:ext cx="7673872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00000"/>
                </a:solidFill>
                <a:latin typeface="VJHFQK+Montserrat-Bold"/>
                <a:cs typeface="VJHFQK+Montserrat-Bold"/>
              </a:rPr>
              <a:t>CONFLITTO</a:t>
            </a:r>
            <a:r>
              <a:rPr sz="4450" b="1" spc="44">
                <a:solidFill>
                  <a:srgbClr val="000000"/>
                </a:solidFill>
                <a:latin typeface="VJHFQK+Montserrat-Bold"/>
                <a:cs typeface="VJHFQK+Montserrat-Bold"/>
              </a:rPr>
              <a:t> IN</a:t>
            </a:r>
            <a:r>
              <a:rPr sz="4450" b="1" spc="43">
                <a:solidFill>
                  <a:srgbClr val="000000"/>
                </a:solidFill>
                <a:latin typeface="VJHFQK+Montserrat-Bold"/>
                <a:cs typeface="VJHFQK+Montserrat-Bold"/>
              </a:rPr>
              <a:t> TIGRAY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24558" y="3383995"/>
            <a:ext cx="8113398" cy="138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50">
                <a:solidFill>
                  <a:srgbClr val="000000"/>
                </a:solidFill>
                <a:latin typeface="QONLEL+ArialMT"/>
                <a:cs typeface="QONLEL+ArialMT"/>
              </a:rPr>
              <a:t>•</a:t>
            </a:r>
            <a:r>
              <a:rPr sz="4050" spc="9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Iniziato </a:t>
            </a:r>
            <a:r>
              <a:rPr sz="4000">
                <a:solidFill>
                  <a:srgbClr val="000000"/>
                </a:solidFill>
                <a:latin typeface="EVJMAI+Montserrat-Regular"/>
                <a:cs typeface="EVJMAI+Montserrat-Regular"/>
              </a:rPr>
              <a:t>a</a:t>
            </a:r>
            <a:r>
              <a:rPr sz="4000" spc="7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Novembre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91084" y="4248220"/>
            <a:ext cx="8536691" cy="138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50">
                <a:solidFill>
                  <a:srgbClr val="000000"/>
                </a:solidFill>
                <a:latin typeface="QONLEL+ArialMT"/>
                <a:cs typeface="QONLEL+ArialMT"/>
              </a:rPr>
              <a:t>•</a:t>
            </a:r>
            <a:r>
              <a:rPr sz="4050" spc="9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TPLF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vs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Governo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Nazionale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9502" y="5108646"/>
            <a:ext cx="8656278" cy="1381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50">
                <a:solidFill>
                  <a:srgbClr val="000000"/>
                </a:solidFill>
                <a:latin typeface="QONLEL+ArialMT"/>
                <a:cs typeface="QONLEL+ArialMT"/>
              </a:rPr>
              <a:t>•</a:t>
            </a:r>
            <a:r>
              <a:rPr sz="4050" spc="9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Blocco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delle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comunicazioni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71302" y="5819719"/>
            <a:ext cx="6127778" cy="1381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000000"/>
                </a:solidFill>
                <a:latin typeface="EVJMAI+Montserrat-Regular"/>
                <a:cs typeface="EVJMAI+Montserrat-Regular"/>
              </a:rPr>
              <a:t>e</a:t>
            </a:r>
            <a:r>
              <a:rPr sz="4000" spc="7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delle infrastrutture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17252" y="6717228"/>
            <a:ext cx="7226219" cy="138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50">
                <a:solidFill>
                  <a:srgbClr val="000000"/>
                </a:solidFill>
                <a:latin typeface="QONLEL+ArialMT"/>
                <a:cs typeface="QONLEL+ArialMT"/>
              </a:rPr>
              <a:t>•</a:t>
            </a:r>
            <a:r>
              <a:rPr sz="4050" spc="9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Violazioni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diritti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umani</a:t>
            </a:r>
          </a:p>
        </p:txBody>
      </p:sp>
    </p:spTree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10927" y="1973392"/>
            <a:ext cx="4800474" cy="2589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41"/>
              </a:lnSpc>
              <a:spcBef>
                <a:spcPct val="0"/>
              </a:spcBef>
              <a:spcAft>
                <a:spcPct val="0"/>
              </a:spcAft>
            </a:pPr>
            <a:r>
              <a:rPr sz="7500" b="1" spc="73">
                <a:solidFill>
                  <a:srgbClr val="000000"/>
                </a:solidFill>
                <a:latin typeface="VJHFQK+Montserrat-Bold"/>
                <a:cs typeface="VJHFQK+Montserrat-Bold"/>
              </a:rPr>
              <a:t>Scopo: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1913" y="3460893"/>
            <a:ext cx="15552993" cy="209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6"/>
              </a:lnSpc>
              <a:spcBef>
                <a:spcPct val="0"/>
              </a:spcBef>
              <a:spcAft>
                <a:spcPct val="0"/>
              </a:spcAft>
            </a:pP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Trovare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almeno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una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soluzione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per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la</a:t>
            </a:r>
            <a:r>
              <a:rPr sz="4000" strike="sngStrike" spc="85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carestia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che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sta</a:t>
            </a:r>
          </a:p>
          <a:p>
            <a:pPr marL="3871568" marR="0">
              <a:lnSpc>
                <a:spcPts val="4876"/>
              </a:lnSpc>
              <a:spcBef>
                <a:spcPts val="724"/>
              </a:spcBef>
              <a:spcAft>
                <a:spcPct val="0"/>
              </a:spcAft>
            </a:pP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devastando</a:t>
            </a:r>
            <a:r>
              <a:rPr sz="4000" strike="sngStrike" spc="8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la</a:t>
            </a:r>
            <a:r>
              <a:rPr sz="4000" strike="sngStrike" spc="85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trike="sngStrike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regione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1398" y="6482012"/>
            <a:ext cx="15867366" cy="280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In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 gruppi: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avete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20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minuti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per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prepare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dei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punti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per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il</a:t>
            </a:r>
          </a:p>
          <a:p>
            <a:pPr marL="940417" marR="0">
              <a:lnSpc>
                <a:spcPts val="4874"/>
              </a:lnSpc>
              <a:spcBef>
                <a:spcPts val="724"/>
              </a:spcBef>
              <a:spcAft>
                <a:spcPct val="0"/>
              </a:spcAft>
            </a:pP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dibattito dalla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prospettiva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del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ruolo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assegnato</a:t>
            </a:r>
          </a:p>
          <a:p>
            <a:pPr marL="549203" marR="0">
              <a:lnSpc>
                <a:spcPts val="4874"/>
              </a:lnSpc>
              <a:spcBef>
                <a:spcPts val="724"/>
              </a:spcBef>
              <a:spcAft>
                <a:spcPct val="0"/>
              </a:spcAft>
            </a:pP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In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 plenaria: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30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minuti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per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discutere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del</a:t>
            </a:r>
            <a:r>
              <a:rPr sz="4000" spc="3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38">
                <a:solidFill>
                  <a:srgbClr val="000000"/>
                </a:solidFill>
                <a:latin typeface="EVJMAI+Montserrat-Regular"/>
                <a:cs typeface="EVJMAI+Montserrat-Regular"/>
              </a:rPr>
              <a:t>problema</a:t>
            </a:r>
          </a:p>
        </p:txBody>
      </p:sp>
    </p:spTree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85333" y="1317381"/>
            <a:ext cx="3026356" cy="222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61"/>
              </a:lnSpc>
              <a:spcBef>
                <a:spcPct val="0"/>
              </a:spcBef>
              <a:spcAft>
                <a:spcPct val="0"/>
              </a:spcAft>
            </a:pP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ECG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7145" y="2674410"/>
            <a:ext cx="15129560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EDUCAZIONE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ALLA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CITTADINAZA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GLOBALE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2323" y="4027737"/>
            <a:ext cx="11688295" cy="6282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288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«Cittadinanza globale significa</a:t>
            </a:r>
          </a:p>
          <a:p>
            <a:pPr marL="734675" marR="0">
              <a:lnSpc>
                <a:spcPts val="5422"/>
              </a:lnSpc>
              <a:spcBef>
                <a:spcPts val="85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senso di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appartenenza ad una</a:t>
            </a:r>
          </a:p>
          <a:p>
            <a:pPr marL="148879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comunità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più ampia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un'umanità</a:t>
            </a:r>
          </a:p>
          <a:p>
            <a:pPr marL="0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condivisa,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interdipendenza politica,</a:t>
            </a:r>
          </a:p>
          <a:p>
            <a:pPr marL="33409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economica,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sociale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culturale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</a:p>
          <a:p>
            <a:pPr marL="194247" marR="0">
              <a:lnSpc>
                <a:spcPts val="5422"/>
              </a:lnSpc>
              <a:spcBef>
                <a:spcPts val="85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intreccio fra il locale,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il nazionale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3630862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il globale»</a:t>
            </a:r>
          </a:p>
        </p:txBody>
      </p:sp>
    </p:spTree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12373" y="2034242"/>
            <a:ext cx="5034880" cy="188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5"/>
              </a:lnSpc>
              <a:spcBef>
                <a:spcPct val="0"/>
              </a:spcBef>
              <a:spcAft>
                <a:spcPct val="0"/>
              </a:spcAft>
            </a:pPr>
            <a:r>
              <a:rPr sz="5450" b="1" spc="69">
                <a:solidFill>
                  <a:srgbClr val="000000"/>
                </a:solidFill>
                <a:latin typeface="VJHFQK+Montserrat-Bold"/>
                <a:cs typeface="VJHFQK+Montserrat-Bold"/>
              </a:rPr>
              <a:t>DOMANDE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0690" y="3466912"/>
            <a:ext cx="12637649" cy="4527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59"/>
              </a:lnSpc>
              <a:spcBef>
                <a:spcPct val="0"/>
              </a:spcBef>
              <a:spcAft>
                <a:spcPct val="0"/>
              </a:spcAft>
            </a:pPr>
            <a:r>
              <a:rPr sz="46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600" spc="235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5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Cosa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avete</a:t>
            </a:r>
            <a:r>
              <a:rPr sz="45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notato</a:t>
            </a:r>
            <a:r>
              <a:rPr sz="45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5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questo</a:t>
            </a:r>
            <a:r>
              <a:rPr sz="45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video?</a:t>
            </a:r>
          </a:p>
          <a:p>
            <a:pPr marL="0" marR="0">
              <a:lnSpc>
                <a:spcPts val="5559"/>
              </a:lnSpc>
              <a:spcBef>
                <a:spcPts val="2145"/>
              </a:spcBef>
              <a:spcAft>
                <a:spcPct val="0"/>
              </a:spcAft>
            </a:pPr>
            <a:r>
              <a:rPr sz="46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600" spc="11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5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Quali</a:t>
            </a:r>
            <a:r>
              <a:rPr sz="45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emozioni</a:t>
            </a:r>
            <a:r>
              <a:rPr sz="45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vi</a:t>
            </a:r>
            <a:r>
              <a:rPr sz="45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suscita?</a:t>
            </a:r>
          </a:p>
          <a:p>
            <a:pPr marL="0" marR="0">
              <a:lnSpc>
                <a:spcPts val="5559"/>
              </a:lnSpc>
              <a:spcBef>
                <a:spcPts val="2195"/>
              </a:spcBef>
              <a:spcAft>
                <a:spcPct val="0"/>
              </a:spcAft>
            </a:pPr>
            <a:r>
              <a:rPr sz="46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600" spc="11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5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Dove</a:t>
            </a:r>
            <a:r>
              <a:rPr sz="4550" spc="98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pensate</a:t>
            </a:r>
            <a:r>
              <a:rPr sz="4550" spc="101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4550" spc="10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siano</a:t>
            </a:r>
            <a:r>
              <a:rPr sz="4550" spc="111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stati</a:t>
            </a:r>
            <a:r>
              <a:rPr sz="4550" spc="110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fatti</a:t>
            </a:r>
          </a:p>
          <a:p>
            <a:pPr marL="492463" marR="0">
              <a:lnSpc>
                <a:spcPts val="5559"/>
              </a:lnSpc>
              <a:spcBef>
                <a:spcPts val="2145"/>
              </a:spcBef>
              <a:spcAft>
                <a:spcPct val="0"/>
              </a:spcAft>
            </a:pP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questi</a:t>
            </a:r>
            <a:r>
              <a:rPr sz="45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video?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0690" y="7406452"/>
            <a:ext cx="6656615" cy="1573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59"/>
              </a:lnSpc>
              <a:spcBef>
                <a:spcPct val="0"/>
              </a:spcBef>
              <a:spcAft>
                <a:spcPct val="0"/>
              </a:spcAft>
            </a:pPr>
            <a:r>
              <a:rPr sz="46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600" spc="1117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5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Osservazioni</a:t>
            </a:r>
            <a:r>
              <a:rPr sz="45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varie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42631" y="2853236"/>
            <a:ext cx="13245091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RIFLETTIAMO SULLA DISUGUAGLIANZA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39390" y="5465821"/>
            <a:ext cx="5790103" cy="2365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48"/>
              </a:lnSpc>
              <a:spcBef>
                <a:spcPct val="0"/>
              </a:spcBef>
              <a:spcAft>
                <a:spcPct val="0"/>
              </a:spcAft>
            </a:pPr>
            <a:r>
              <a:rPr sz="6850" b="1" spc="67">
                <a:solidFill>
                  <a:srgbClr val="010101"/>
                </a:solidFill>
                <a:latin typeface="VJHFQK+Montserrat-Bold"/>
                <a:cs typeface="VJHFQK+Montserrat-Bold"/>
              </a:rPr>
              <a:t>ATTIVITÀ!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6715" y="2588039"/>
            <a:ext cx="13245092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RIFLETTIAMO SULLA DISUGUAGLIANZA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7532" y="4317735"/>
            <a:ext cx="4222551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DOMANDA: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1219" y="5692343"/>
            <a:ext cx="15761698" cy="1982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988"/>
              </a:lnSpc>
              <a:spcBef>
                <a:spcPct val="0"/>
              </a:spcBef>
              <a:spcAft>
                <a:spcPct val="0"/>
              </a:spcAft>
            </a:pPr>
            <a:r>
              <a:rPr sz="57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COSA</a:t>
            </a:r>
            <a:r>
              <a:rPr sz="5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SIGNIFICA</a:t>
            </a:r>
            <a:r>
              <a:rPr sz="57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DISUGUAGLIANZA?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4599" y="2267827"/>
            <a:ext cx="13245092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RIFLETTIAMO SULLA DISUGUAGLIANZA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4599" y="2267827"/>
            <a:ext cx="13245092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RIFLETTIAMO SULLA DISUGUAGLIANZA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9457" y="3924724"/>
            <a:ext cx="9439676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DISUGUAGLIANZE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SOCIALI: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7007" y="5020076"/>
            <a:ext cx="16785817" cy="4836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5840" marR="0">
              <a:lnSpc>
                <a:spcPts val="4876"/>
              </a:lnSpc>
              <a:spcBef>
                <a:spcPct val="0"/>
              </a:spcBef>
              <a:spcAft>
                <a:spcPct val="0"/>
              </a:spcAft>
            </a:pP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Disparità nell’accesso </a:t>
            </a:r>
            <a:r>
              <a:rPr sz="40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000" spc="8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nella qualità dei servizi</a:t>
            </a:r>
          </a:p>
          <a:p>
            <a:pPr marL="599558" marR="0">
              <a:lnSpc>
                <a:spcPts val="4876"/>
              </a:lnSpc>
              <a:spcBef>
                <a:spcPts val="1925"/>
              </a:spcBef>
              <a:spcAft>
                <a:spcPct val="0"/>
              </a:spcAft>
            </a:pP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fondamentali come sanità </a:t>
            </a:r>
            <a:r>
              <a:rPr sz="40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000" spc="8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istruzione, cura sociale,</a:t>
            </a:r>
          </a:p>
          <a:p>
            <a:pPr marL="0" marR="0">
              <a:lnSpc>
                <a:spcPts val="4876"/>
              </a:lnSpc>
              <a:spcBef>
                <a:spcPts val="1925"/>
              </a:spcBef>
              <a:spcAft>
                <a:spcPct val="0"/>
              </a:spcAft>
            </a:pP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mobilità </a:t>
            </a:r>
            <a:r>
              <a:rPr sz="40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000" spc="8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sicurezza, nell’opportunità di vivere nei luoghi</a:t>
            </a:r>
          </a:p>
          <a:p>
            <a:pPr marL="283719" marR="0">
              <a:lnSpc>
                <a:spcPts val="4876"/>
              </a:lnSpc>
              <a:spcBef>
                <a:spcPts val="1925"/>
              </a:spcBef>
              <a:spcAft>
                <a:spcPct val="0"/>
              </a:spcAft>
            </a:pP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dove si concentrano creatività </a:t>
            </a:r>
            <a:r>
              <a:rPr sz="40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000" spc="8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socializzazione </a:t>
            </a:r>
            <a:r>
              <a:rPr sz="40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000" spc="8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nella</a:t>
            </a:r>
          </a:p>
          <a:p>
            <a:pPr marL="2181699" marR="0">
              <a:lnSpc>
                <a:spcPts val="4876"/>
              </a:lnSpc>
              <a:spcBef>
                <a:spcPts val="1925"/>
              </a:spcBef>
              <a:spcAft>
                <a:spcPct val="0"/>
              </a:spcAft>
            </a:pP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possibilità di fruire del capitale comune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4524" y="9338712"/>
            <a:ext cx="11594616" cy="138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6"/>
              </a:lnSpc>
              <a:spcBef>
                <a:spcPct val="0"/>
              </a:spcBef>
              <a:spcAft>
                <a:spcPct val="0"/>
              </a:spcAft>
            </a:pPr>
            <a:r>
              <a:rPr sz="40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(ambiente salubre, paesaggio, cultura).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49310" y="4143197"/>
            <a:ext cx="4051376" cy="5247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20"/>
              </a:lnSpc>
              <a:spcBef>
                <a:spcPct val="0"/>
              </a:spcBef>
              <a:spcAft>
                <a:spcPct val="0"/>
              </a:spcAft>
            </a:pPr>
            <a:r>
              <a:rPr sz="15200" b="1">
                <a:solidFill>
                  <a:srgbClr val="576F8F"/>
                </a:solidFill>
                <a:latin typeface="VJHFQK+Montserrat-Bold"/>
                <a:cs typeface="VJHFQK+Montserrat-Bold"/>
              </a:rPr>
              <a:t>=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9817" y="654918"/>
            <a:ext cx="18149638" cy="1726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95"/>
              </a:lnSpc>
              <a:spcBef>
                <a:spcPct val="0"/>
              </a:spcBef>
              <a:spcAft>
                <a:spcPct val="0"/>
              </a:spcAft>
            </a:pPr>
            <a:r>
              <a:rPr sz="50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AGENDA 2030 PER LO SVILUPPO SOSTENIBILE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4591" y="2225380"/>
            <a:ext cx="10045870" cy="249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L’Agenda 2030 per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lo Sviluppo</a:t>
            </a:r>
          </a:p>
          <a:p>
            <a:pPr marL="2759756" marR="0">
              <a:lnSpc>
                <a:spcPts val="5422"/>
              </a:lnSpc>
              <a:spcBef>
                <a:spcPts val="219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Sostenibile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98894" y="4146259"/>
            <a:ext cx="10194625" cy="537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7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un un</a:t>
            </a:r>
            <a:r>
              <a:rPr sz="4450" spc="2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programma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azione</a:t>
            </a:r>
          </a:p>
          <a:p>
            <a:pPr marL="300278" marR="0">
              <a:lnSpc>
                <a:spcPts val="5422"/>
              </a:lnSpc>
              <a:spcBef>
                <a:spcPts val="219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le persone,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il pianeta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</a:p>
          <a:p>
            <a:pPr marL="0" marR="0">
              <a:lnSpc>
                <a:spcPts val="5423"/>
              </a:lnSpc>
              <a:spcBef>
                <a:spcPts val="2139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prosperità sottoscritto nel</a:t>
            </a:r>
            <a:r>
              <a:rPr sz="4450" spc="-39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2015</a:t>
            </a:r>
          </a:p>
          <a:p>
            <a:pPr marL="894360" marR="0">
              <a:lnSpc>
                <a:spcPts val="5423"/>
              </a:lnSpc>
              <a:spcBef>
                <a:spcPts val="2189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dai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governi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dei</a:t>
            </a:r>
            <a:r>
              <a:rPr sz="4450" spc="-12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193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Paesi</a:t>
            </a:r>
          </a:p>
          <a:p>
            <a:pPr marL="1876339" marR="0">
              <a:lnSpc>
                <a:spcPts val="5423"/>
              </a:lnSpc>
              <a:spcBef>
                <a:spcPts val="2189"/>
              </a:spcBef>
              <a:spcAft>
                <a:spcPct val="0"/>
              </a:spcAft>
            </a:pP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membri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dell’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ONU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7146" y="1711236"/>
            <a:ext cx="12052775" cy="222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61"/>
              </a:lnSpc>
              <a:spcBef>
                <a:spcPct val="0"/>
              </a:spcBef>
              <a:spcAft>
                <a:spcPct val="0"/>
              </a:spcAft>
            </a:pP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SVILUPPO</a:t>
            </a:r>
            <a:r>
              <a:rPr sz="6450" b="1" spc="6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SOSTENIBILE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1542" y="3455884"/>
            <a:ext cx="11652055" cy="390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2253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«Lo sviluppo sostenibile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4450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quello</a:t>
            </a:r>
          </a:p>
          <a:p>
            <a:pPr marL="1259464" marR="0">
              <a:lnSpc>
                <a:spcPts val="5422"/>
              </a:lnSpc>
              <a:spcBef>
                <a:spcPts val="85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sviluppo che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consente alla</a:t>
            </a:r>
          </a:p>
          <a:p>
            <a:pPr marL="0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generazione presente di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soddisfare</a:t>
            </a:r>
          </a:p>
          <a:p>
            <a:pPr marL="1981699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450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propri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bisogni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senza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65067" y="6620217"/>
            <a:ext cx="11349975" cy="311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compromettere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la possibilità delle</a:t>
            </a:r>
          </a:p>
          <a:p>
            <a:pPr marL="192959" marR="0">
              <a:lnSpc>
                <a:spcPts val="5422"/>
              </a:lnSpc>
              <a:spcBef>
                <a:spcPts val="85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generazioni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future di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soddisfare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</a:p>
          <a:p>
            <a:pPr marL="3907620" marR="0">
              <a:lnSpc>
                <a:spcPts val="5422"/>
              </a:lnSpc>
              <a:spcBef>
                <a:spcPts val="806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propri»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3672" y="654918"/>
            <a:ext cx="10776302" cy="1726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95"/>
              </a:lnSpc>
              <a:spcBef>
                <a:spcPct val="0"/>
              </a:spcBef>
              <a:spcAft>
                <a:spcPct val="0"/>
              </a:spcAft>
            </a:pPr>
            <a:r>
              <a:rPr sz="50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AGENDA 2030: 17 OBIETTIVI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0751" y="7048866"/>
            <a:ext cx="5134356" cy="2071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14"/>
              </a:lnSpc>
              <a:spcBef>
                <a:spcPct val="0"/>
              </a:spcBef>
              <a:spcAft>
                <a:spcPct val="0"/>
              </a:spcAft>
            </a:pPr>
            <a:r>
              <a:rPr sz="6000" b="1" spc="60">
                <a:solidFill>
                  <a:srgbClr val="576F8F"/>
                </a:solidFill>
                <a:latin typeface="VJHFQK+Montserrat-Bold"/>
                <a:cs typeface="VJHFQK+Montserrat-Bold"/>
              </a:rPr>
              <a:t>Comunità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51274" y="7048866"/>
            <a:ext cx="3953255" cy="2071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14"/>
              </a:lnSpc>
              <a:spcBef>
                <a:spcPct val="0"/>
              </a:spcBef>
              <a:spcAft>
                <a:spcPct val="0"/>
              </a:spcAft>
            </a:pPr>
            <a:r>
              <a:rPr sz="6000" b="1" spc="60">
                <a:solidFill>
                  <a:srgbClr val="576F8F"/>
                </a:solidFill>
                <a:latin typeface="VJHFQK+Montserrat-Bold"/>
                <a:cs typeface="VJHFQK+Montserrat-Bold"/>
              </a:rPr>
              <a:t>Mondo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18366" y="7799369"/>
            <a:ext cx="4885944" cy="2071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14"/>
              </a:lnSpc>
              <a:spcBef>
                <a:spcPct val="0"/>
              </a:spcBef>
              <a:spcAft>
                <a:spcPct val="0"/>
              </a:spcAft>
            </a:pPr>
            <a:r>
              <a:rPr sz="6000" b="1" spc="60">
                <a:solidFill>
                  <a:srgbClr val="576F8F"/>
                </a:solidFill>
                <a:latin typeface="VJHFQK+Montserrat-Bold"/>
                <a:cs typeface="VJHFQK+Montserrat-Bold"/>
              </a:rPr>
              <a:t>Volontari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2097" y="802670"/>
            <a:ext cx="12731177" cy="1726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95"/>
              </a:lnSpc>
              <a:spcBef>
                <a:spcPct val="0"/>
              </a:spcBef>
              <a:spcAft>
                <a:spcPct val="0"/>
              </a:spcAft>
            </a:pPr>
            <a:r>
              <a:rPr sz="50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Comunità Volontari per il Mondo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4258" y="1919051"/>
            <a:ext cx="12699289" cy="280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489" marR="0">
              <a:lnSpc>
                <a:spcPts val="4874"/>
              </a:lnSpc>
              <a:spcBef>
                <a:spcPct val="0"/>
              </a:spcBef>
              <a:spcAft>
                <a:spcPct val="0"/>
              </a:spcAft>
            </a:pP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Il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CVM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>
                <a:solidFill>
                  <a:srgbClr val="010101"/>
                </a:solidFill>
                <a:latin typeface="VJHFQK+Montserrat-Bold"/>
                <a:cs typeface="VJHFQK+Montserrat-Bold"/>
              </a:rPr>
              <a:t>è</a:t>
            </a:r>
            <a:r>
              <a:rPr sz="4000" b="1" spc="7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una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ONG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(Organizzazione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Non</a:t>
            </a:r>
          </a:p>
          <a:p>
            <a:pPr marL="0" marR="0">
              <a:lnSpc>
                <a:spcPts val="4874"/>
              </a:lnSpc>
              <a:spcBef>
                <a:spcPts val="724"/>
              </a:spcBef>
              <a:spcAft>
                <a:spcPct val="0"/>
              </a:spcAft>
            </a:pP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Governativa)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marchigiana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attiva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dal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1978</a:t>
            </a:r>
          </a:p>
          <a:p>
            <a:pPr marL="3310460" marR="0">
              <a:lnSpc>
                <a:spcPts val="4874"/>
              </a:lnSpc>
              <a:spcBef>
                <a:spcPts val="724"/>
              </a:spcBef>
              <a:spcAft>
                <a:spcPct val="0"/>
              </a:spcAft>
            </a:pPr>
            <a:r>
              <a:rPr sz="40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000" b="1" spc="7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impegnata</a:t>
            </a:r>
            <a:r>
              <a:rPr sz="40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0547" y="3435819"/>
            <a:ext cx="2452588" cy="1345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44"/>
              </a:lnSpc>
              <a:spcBef>
                <a:spcPct val="0"/>
              </a:spcBef>
              <a:spcAft>
                <a:spcPct val="0"/>
              </a:spcAft>
            </a:pP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ITALIA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89055" y="3603166"/>
            <a:ext cx="2634709" cy="1297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9"/>
              </a:lnSpc>
              <a:spcBef>
                <a:spcPct val="0"/>
              </a:spcBef>
              <a:spcAft>
                <a:spcPct val="0"/>
              </a:spcAft>
            </a:pPr>
            <a:r>
              <a:rPr sz="375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AFRICA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52473" y="688719"/>
            <a:ext cx="11018363" cy="15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84"/>
              </a:lnSpc>
              <a:spcBef>
                <a:spcPct val="0"/>
              </a:spcBef>
              <a:spcAft>
                <a:spcPct val="0"/>
              </a:spcAft>
            </a:pPr>
            <a:r>
              <a:rPr sz="45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1.</a:t>
            </a:r>
            <a:r>
              <a:rPr sz="4500" b="1" spc="78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AFRICA: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ETIOPIA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50" b="1" spc="8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TANZANIA</a:t>
            </a: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988" y="858111"/>
            <a:ext cx="14938618" cy="3058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8917" marR="0">
              <a:lnSpc>
                <a:spcPts val="5484"/>
              </a:lnSpc>
              <a:spcBef>
                <a:spcPct val="0"/>
              </a:spcBef>
              <a:spcAft>
                <a:spcPct val="0"/>
              </a:spcAft>
            </a:pPr>
            <a:r>
              <a:rPr sz="45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1.</a:t>
            </a:r>
            <a:r>
              <a:rPr sz="4500" b="1" spc="78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AFRICA: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ETIOPIA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50" b="1" spc="8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TANZANIA</a:t>
            </a:r>
          </a:p>
          <a:p>
            <a:pPr marL="0" marR="0">
              <a:lnSpc>
                <a:spcPts val="5422"/>
              </a:lnSpc>
              <a:spcBef>
                <a:spcPts val="6494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Attività di</a:t>
            </a:r>
            <a:r>
              <a:rPr sz="4450" spc="-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cooperazione</a:t>
            </a:r>
            <a:r>
              <a:rPr sz="4450" spc="-36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988" y="3170279"/>
            <a:ext cx="8735055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solidarietà</a:t>
            </a:r>
            <a:r>
              <a:rPr sz="4450" spc="9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internazionale: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2092" y="4365260"/>
            <a:ext cx="8276651" cy="4714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42"/>
              </a:lnSpc>
              <a:spcBef>
                <a:spcPct val="0"/>
              </a:spcBef>
              <a:spcAft>
                <a:spcPct val="0"/>
              </a:spcAft>
            </a:pPr>
            <a:r>
              <a:rPr sz="45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500" spc="10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Garantire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acqua,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salute</a:t>
            </a:r>
          </a:p>
          <a:p>
            <a:pPr marL="482054" marR="0">
              <a:lnSpc>
                <a:spcPts val="5442"/>
              </a:lnSpc>
              <a:spcBef>
                <a:spcPts val="858"/>
              </a:spcBef>
              <a:spcAft>
                <a:spcPct val="0"/>
              </a:spcAft>
            </a:pP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10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istruzione;</a:t>
            </a:r>
          </a:p>
          <a:p>
            <a:pPr marL="0" marR="0">
              <a:lnSpc>
                <a:spcPts val="5442"/>
              </a:lnSpc>
              <a:spcBef>
                <a:spcPts val="808"/>
              </a:spcBef>
              <a:spcAft>
                <a:spcPct val="0"/>
              </a:spcAft>
            </a:pPr>
            <a:r>
              <a:rPr sz="45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500" spc="10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Tutelare</a:t>
            </a:r>
            <a:r>
              <a:rPr sz="44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450" spc="9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diritti</a:t>
            </a:r>
            <a:r>
              <a:rPr sz="44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</a:t>
            </a:r>
          </a:p>
          <a:p>
            <a:pPr marL="482054" marR="0">
              <a:lnSpc>
                <a:spcPts val="5442"/>
              </a:lnSpc>
              <a:spcBef>
                <a:spcPts val="858"/>
              </a:spcBef>
              <a:spcAft>
                <a:spcPct val="0"/>
              </a:spcAft>
            </a:pP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donne</a:t>
            </a:r>
            <a:r>
              <a:rPr sz="44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450" spc="10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dei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bambini</a:t>
            </a: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</a:p>
          <a:p>
            <a:pPr marL="482054" marR="0">
              <a:lnSpc>
                <a:spcPts val="5442"/>
              </a:lnSpc>
              <a:spcBef>
                <a:spcPts val="808"/>
              </a:spcBef>
              <a:spcAft>
                <a:spcPct val="0"/>
              </a:spcAft>
            </a:pP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strada.</a:t>
            </a:r>
          </a:p>
        </p:txBody>
      </p:sp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71798" y="726292"/>
            <a:ext cx="15870813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PER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APPROFONDIRE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A</a:t>
            </a:r>
            <a:r>
              <a:rPr sz="4450" b="1" spc="8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CASA</a:t>
            </a:r>
            <a:r>
              <a:rPr sz="44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50" b="1" spc="8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CONDIVIDERE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39889" y="2079139"/>
            <a:ext cx="5375765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LINK PODCAST: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2817" y="2208254"/>
            <a:ext cx="7612405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LINK VIDEO YOUTUBE: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2769" y="6538415"/>
            <a:ext cx="2449527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QUIZ: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35870" y="7895985"/>
            <a:ext cx="8077460" cy="74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6"/>
              </a:lnSpc>
              <a:spcBef>
                <a:spcPct val="0"/>
              </a:spcBef>
              <a:spcAft>
                <a:spcPct val="0"/>
              </a:spcAft>
            </a:pPr>
            <a:r>
              <a:rPr sz="2300" u="sng">
                <a:solidFill>
                  <a:srgbClr val="0000FF"/>
                </a:solidFill>
                <a:latin typeface="QONLEL+ArialMT"/>
                <a:cs typeface="QONLEL+ArialMT"/>
                <a:hlinkClick r:id="rId3"/>
              </a:rPr>
              <a:t>https://wordwall.net/it/resource/8810626/agenda-2030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35870" y="8520804"/>
            <a:ext cx="9733535" cy="115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6"/>
              </a:lnSpc>
              <a:spcBef>
                <a:spcPct val="0"/>
              </a:spcBef>
              <a:spcAft>
                <a:spcPct val="0"/>
              </a:spcAft>
            </a:pPr>
            <a:r>
              <a:rPr sz="2300" u="sng">
                <a:solidFill>
                  <a:srgbClr val="0000FF"/>
                </a:solidFill>
                <a:latin typeface="QONLEL+ArialMT"/>
                <a:cs typeface="QONLEL+ArialMT"/>
                <a:hlinkClick r:id="rId4"/>
              </a:rPr>
              <a:t>https://wordwall.net/it/resource/13829090/sostenibilit%c3%a0/obi</a:t>
            </a:r>
          </a:p>
          <a:p>
            <a:pPr marL="0" marR="0">
              <a:lnSpc>
                <a:spcPts val="2396"/>
              </a:lnSpc>
              <a:spcBef>
                <a:spcPts val="830"/>
              </a:spcBef>
              <a:spcAft>
                <a:spcPct val="0"/>
              </a:spcAft>
            </a:pPr>
            <a:r>
              <a:rPr sz="2300" u="sng">
                <a:solidFill>
                  <a:srgbClr val="0000FF"/>
                </a:solidFill>
                <a:latin typeface="QONLEL+ArialMT"/>
                <a:cs typeface="QONLEL+ArialMT"/>
                <a:hlinkClick r:id="rId4"/>
              </a:rPr>
              <a:t>ettivi-agenda-2030</a:t>
            </a:r>
          </a:p>
        </p:txBody>
      </p:sp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7303" y="994724"/>
            <a:ext cx="7563147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N.17</a:t>
            </a:r>
          </a:p>
        </p:txBody>
      </p:sp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912" y="2109092"/>
            <a:ext cx="13526483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3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Cosa</a:t>
            </a:r>
            <a:r>
              <a:rPr sz="5200" b="1" spc="48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5200" b="1" spc="43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vi</a:t>
            </a:r>
            <a:r>
              <a:rPr sz="5200" b="1" spc="51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5200" b="1" spc="44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viene</a:t>
            </a:r>
            <a:r>
              <a:rPr sz="5200" b="1" spc="46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5200" b="1" spc="47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in</a:t>
            </a:r>
            <a:r>
              <a:rPr sz="5200" b="1" spc="42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mente</a:t>
            </a:r>
            <a:r>
              <a:rPr sz="5200" b="1" spc="48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5200" b="1" spc="44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se</a:t>
            </a:r>
            <a:r>
              <a:rPr sz="5200" b="1" spc="46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5200" b="1" spc="43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vi</a:t>
            </a:r>
            <a:r>
              <a:rPr sz="5200" b="1" spc="51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5200" b="1" spc="44">
                <a:solidFill>
                  <a:srgbClr val="000000"/>
                </a:solidFill>
                <a:latin typeface="VJHFQK+Montserrat-Bold"/>
                <a:cs typeface="VJHFQK+Montserrat-Bold"/>
                <a:hlinkClick r:id="rId3"/>
              </a:rPr>
              <a:t>dico..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1928" y="3564874"/>
            <a:ext cx="5706613" cy="350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52"/>
              </a:lnSpc>
              <a:spcBef>
                <a:spcPct val="0"/>
              </a:spcBef>
              <a:spcAft>
                <a:spcPct val="0"/>
              </a:spcAft>
            </a:pPr>
            <a:r>
              <a:rPr sz="10150" b="1" spc="88">
                <a:solidFill>
                  <a:srgbClr val="000000"/>
                </a:solidFill>
                <a:latin typeface="LHUJVT+Montserrat-BoldItalic"/>
                <a:cs typeface="LHUJVT+Montserrat-BoldItalic"/>
                <a:hlinkClick r:id="rId3"/>
              </a:rPr>
              <a:t>PACE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3027" y="5930156"/>
            <a:ext cx="11784890" cy="3124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8"/>
              </a:lnSpc>
              <a:spcBef>
                <a:spcPct val="0"/>
              </a:spcBef>
              <a:spcAft>
                <a:spcPct val="0"/>
              </a:spcAft>
            </a:pPr>
            <a:r>
              <a:rPr sz="9050" b="1" spc="88">
                <a:solidFill>
                  <a:srgbClr val="000000"/>
                </a:solidFill>
                <a:latin typeface="LHUJVT+Montserrat-BoldItalic"/>
                <a:cs typeface="LHUJVT+Montserrat-BoldItalic"/>
                <a:hlinkClick r:id="rId3"/>
              </a:rPr>
              <a:t>COOPERAZIONE</a:t>
            </a:r>
          </a:p>
        </p:txBody>
      </p:sp>
    </p:spTree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</p:spTree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5112" y="2612254"/>
            <a:ext cx="14699661" cy="7428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8803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5300" spc="11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DIMOSTRATO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</a:p>
          <a:p>
            <a:pPr marL="1194365" marR="0">
              <a:lnSpc>
                <a:spcPts val="6472"/>
              </a:lnSpc>
              <a:spcBef>
                <a:spcPts val="2341"/>
              </a:spcBef>
              <a:spcAft>
                <a:spcPct val="0"/>
              </a:spcAft>
            </a:pPr>
            <a:r>
              <a:rPr sz="5300" strike="sngStrike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SENZA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SOCIETÀ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PACIFICHE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1180557" marR="0">
              <a:lnSpc>
                <a:spcPts val="6472"/>
              </a:lnSpc>
              <a:spcBef>
                <a:spcPts val="2331"/>
              </a:spcBef>
              <a:spcAft>
                <a:spcPct val="0"/>
              </a:spcAft>
            </a:pP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INCLUSIVE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5300" spc="11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ASSENZA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DEI</a:t>
            </a:r>
          </a:p>
          <a:p>
            <a:pPr marL="1172459" marR="0">
              <a:lnSpc>
                <a:spcPts val="6472"/>
              </a:lnSpc>
              <a:spcBef>
                <a:spcPts val="2341"/>
              </a:spcBef>
              <a:spcAft>
                <a:spcPct val="0"/>
              </a:spcAft>
            </a:pP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PRINCIPI</a:t>
            </a:r>
            <a:r>
              <a:rPr sz="53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530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BUONGOVERNO,</a:t>
            </a:r>
          </a:p>
          <a:p>
            <a:pPr marL="561502" marR="0">
              <a:lnSpc>
                <a:spcPts val="6472"/>
              </a:lnSpc>
              <a:spcBef>
                <a:spcPts val="2341"/>
              </a:spcBef>
              <a:spcAft>
                <a:spcPct val="0"/>
              </a:spcAft>
            </a:pP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LO </a:t>
            </a:r>
            <a:r>
              <a:rPr sz="5300" b="1" spc="60">
                <a:solidFill>
                  <a:srgbClr val="010101"/>
                </a:solidFill>
                <a:latin typeface="VJHFQK+Montserrat-Bold"/>
                <a:cs typeface="VJHFQK+Montserrat-Bold"/>
              </a:rPr>
              <a:t>SVILUPPO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b="1" spc="61">
                <a:solidFill>
                  <a:srgbClr val="010101"/>
                </a:solidFill>
                <a:latin typeface="VJHFQK+Montserrat-Bold"/>
                <a:cs typeface="VJHFQK+Montserrat-Bold"/>
              </a:rPr>
              <a:t>NON</a:t>
            </a:r>
            <a:r>
              <a:rPr sz="5300" b="1" spc="5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b="1" spc="61">
                <a:solidFill>
                  <a:srgbClr val="010101"/>
                </a:solidFill>
                <a:latin typeface="VJHFQK+Montserrat-Bold"/>
                <a:cs typeface="VJHFQK+Montserrat-Bold"/>
              </a:rPr>
              <a:t>PUÒ</a:t>
            </a:r>
            <a:r>
              <a:rPr sz="5300" b="1" spc="5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b="1" spc="60">
                <a:solidFill>
                  <a:srgbClr val="010101"/>
                </a:solidFill>
                <a:latin typeface="VJHFQK+Montserrat-Bold"/>
                <a:cs typeface="VJHFQK+Montserrat-Bold"/>
              </a:rPr>
              <a:t>ESSERE</a:t>
            </a:r>
          </a:p>
          <a:p>
            <a:pPr marL="0" marR="0">
              <a:lnSpc>
                <a:spcPts val="6472"/>
              </a:lnSpc>
              <a:spcBef>
                <a:spcPts val="2341"/>
              </a:spcBef>
              <a:spcAft>
                <a:spcPct val="0"/>
              </a:spcAft>
            </a:pP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INCLUSIVO,</a:t>
            </a:r>
            <a:r>
              <a:rPr sz="53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b="1" spc="61">
                <a:solidFill>
                  <a:srgbClr val="010101"/>
                </a:solidFill>
                <a:latin typeface="VJHFQK+Montserrat-Bold"/>
                <a:cs typeface="VJHFQK+Montserrat-Bold"/>
              </a:rPr>
              <a:t>NON</a:t>
            </a:r>
            <a:r>
              <a:rPr sz="5300" b="1" spc="5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b="1" spc="61">
                <a:solidFill>
                  <a:srgbClr val="010101"/>
                </a:solidFill>
                <a:latin typeface="VJHFQK+Montserrat-Bold"/>
                <a:cs typeface="VJHFQK+Montserrat-Bold"/>
              </a:rPr>
              <a:t>PUÒ</a:t>
            </a:r>
            <a:r>
              <a:rPr sz="5300" b="1" spc="5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b="1" spc="60">
                <a:solidFill>
                  <a:srgbClr val="010101"/>
                </a:solidFill>
                <a:latin typeface="VJHFQK+Montserrat-Bold"/>
                <a:cs typeface="VJHFQK+Montserrat-Bold"/>
              </a:rPr>
              <a:t>REALIZZARSI</a:t>
            </a:r>
          </a:p>
        </p:txBody>
      </p:sp>
    </p:spTree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1045" y="1255008"/>
            <a:ext cx="5248312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237" y="4755872"/>
            <a:ext cx="16292051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L’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OBIETTIVO </a:t>
            </a:r>
            <a:r>
              <a:rPr sz="5300" b="1" spc="28">
                <a:solidFill>
                  <a:srgbClr val="010101"/>
                </a:solidFill>
                <a:latin typeface="VJHFQK+Montserrat-Bold"/>
                <a:cs typeface="VJHFQK+Montserrat-Bold"/>
              </a:rPr>
              <a:t>16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COSA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VUOLE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FARE?</a:t>
            </a:r>
          </a:p>
        </p:txBody>
      </p:sp>
    </p:spTree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1045" y="1255008"/>
            <a:ext cx="5248312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0779" y="3977659"/>
            <a:ext cx="16292051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L’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OBIETTIVO </a:t>
            </a:r>
            <a:r>
              <a:rPr sz="5300" b="1" spc="28">
                <a:solidFill>
                  <a:srgbClr val="010101"/>
                </a:solidFill>
                <a:latin typeface="VJHFQK+Montserrat-Bold"/>
                <a:cs typeface="VJHFQK+Montserrat-Bold"/>
              </a:rPr>
              <a:t>16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COSA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VUOLE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FARE?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23653" y="5667707"/>
            <a:ext cx="13452374" cy="2715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OTTENERE</a:t>
            </a:r>
            <a:r>
              <a:rPr sz="52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SOCIETÀ</a:t>
            </a:r>
            <a:r>
              <a:rPr sz="520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PACIFICHE</a:t>
            </a:r>
            <a:r>
              <a:rPr sz="520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</a:p>
          <a:p>
            <a:pPr marL="1178324" marR="0">
              <a:lnSpc>
                <a:spcPts val="6322"/>
              </a:lnSpc>
              <a:spcBef>
                <a:spcPts val="988"/>
              </a:spcBef>
              <a:spcAft>
                <a:spcPct val="0"/>
              </a:spcAft>
            </a:pP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INCLUSIVE</a:t>
            </a:r>
            <a:r>
              <a:rPr sz="520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ENTRO</a:t>
            </a:r>
            <a:r>
              <a:rPr sz="520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IL</a:t>
            </a: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2030.</a:t>
            </a:r>
          </a:p>
        </p:txBody>
      </p:sp>
    </p:spTree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1045" y="1255008"/>
            <a:ext cx="5248312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877" y="3428324"/>
            <a:ext cx="10862726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L’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OBIETTIVO </a:t>
            </a:r>
            <a:r>
              <a:rPr sz="5300" b="1" spc="28">
                <a:solidFill>
                  <a:srgbClr val="010101"/>
                </a:solidFill>
                <a:latin typeface="VJHFQK+Montserrat-Bold"/>
                <a:cs typeface="VJHFQK+Montserrat-Bold"/>
              </a:rPr>
              <a:t>16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CHIEDE</a:t>
            </a:r>
            <a:r>
              <a:rPr sz="5300" spc="150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DI: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7398" y="4874080"/>
            <a:ext cx="11839303" cy="261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3"/>
              </a:lnSpc>
              <a:spcBef>
                <a:spcPct val="0"/>
              </a:spcBef>
              <a:spcAft>
                <a:spcPct val="0"/>
              </a:spcAft>
            </a:pPr>
            <a:r>
              <a:rPr sz="46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1.</a:t>
            </a:r>
            <a:r>
              <a:rPr sz="4600" spc="-6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Ridurre</a:t>
            </a:r>
            <a:r>
              <a:rPr sz="45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tutte</a:t>
            </a: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forme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violenza;</a:t>
            </a:r>
          </a:p>
          <a:p>
            <a:pPr marL="0" marR="0">
              <a:lnSpc>
                <a:spcPts val="5583"/>
              </a:lnSpc>
              <a:spcBef>
                <a:spcPts val="2520"/>
              </a:spcBef>
              <a:spcAft>
                <a:spcPct val="0"/>
              </a:spcAft>
            </a:pPr>
            <a:r>
              <a:rPr sz="4600" spc="17">
                <a:solidFill>
                  <a:srgbClr val="010101"/>
                </a:solidFill>
                <a:latin typeface="EVJMAI+Montserrat-Regular"/>
                <a:cs typeface="EVJMAI+Montserrat-Regular"/>
              </a:rPr>
              <a:t>2.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Fermare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la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tortura;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7398" y="6945195"/>
            <a:ext cx="14128243" cy="261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3"/>
              </a:lnSpc>
              <a:spcBef>
                <a:spcPct val="0"/>
              </a:spcBef>
              <a:spcAft>
                <a:spcPct val="0"/>
              </a:spcAft>
            </a:pPr>
            <a:r>
              <a:rPr sz="4600" spc="17">
                <a:solidFill>
                  <a:srgbClr val="010101"/>
                </a:solidFill>
                <a:latin typeface="EVJMAI+Montserrat-Regular"/>
                <a:cs typeface="EVJMAI+Montserrat-Regular"/>
              </a:rPr>
              <a:t>3.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Combattere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tutte</a:t>
            </a: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forme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criminalità</a:t>
            </a:r>
          </a:p>
          <a:p>
            <a:pPr marL="489032" marR="0">
              <a:lnSpc>
                <a:spcPts val="5522"/>
              </a:lnSpc>
              <a:spcBef>
                <a:spcPts val="2619"/>
              </a:spcBef>
              <a:spcAft>
                <a:spcPct val="0"/>
              </a:spcAft>
            </a:pP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organizzata;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40341" y="1216847"/>
            <a:ext cx="3406532" cy="1536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2.</a:t>
            </a:r>
            <a:r>
              <a:rPr sz="44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ITALIA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753" y="2452557"/>
            <a:ext cx="12368464" cy="311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ECG</a:t>
            </a:r>
            <a:r>
              <a:rPr sz="4450" spc="96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-</a:t>
            </a:r>
            <a:r>
              <a:rPr sz="4450" spc="118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Educazione</a:t>
            </a:r>
            <a:r>
              <a:rPr sz="4450" spc="672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alla</a:t>
            </a:r>
            <a:r>
              <a:rPr sz="4450" spc="31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Cittadinanza</a:t>
            </a:r>
          </a:p>
          <a:p>
            <a:pPr marL="0" marR="0">
              <a:lnSpc>
                <a:spcPts val="5422"/>
              </a:lnSpc>
              <a:spcBef>
                <a:spcPts val="85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Globale:</a:t>
            </a:r>
            <a:r>
              <a:rPr sz="4450" spc="-386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4450" spc="43">
                <a:solidFill>
                  <a:srgbClr val="010101"/>
                </a:solidFill>
                <a:latin typeface="RVDAWU+Montserrat-Italic"/>
                <a:cs typeface="RVDAWU+Montserrat-Italic"/>
              </a:rPr>
              <a:t>s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ensibilizzare</a:t>
            </a:r>
            <a:r>
              <a:rPr sz="4450" spc="-6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450" spc="-2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popolazione</a:t>
            </a:r>
          </a:p>
          <a:p>
            <a:pPr marL="0" marR="0">
              <a:lnSpc>
                <a:spcPts val="5422"/>
              </a:lnSpc>
              <a:spcBef>
                <a:spcPts val="80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sui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temi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 cittadinanza globale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0475" y="5325622"/>
            <a:ext cx="10575024" cy="311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5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500" spc="108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Corsi</a:t>
            </a:r>
            <a:r>
              <a:rPr sz="4450" spc="-6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4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formazione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 e</a:t>
            </a:r>
            <a:r>
              <a:rPr sz="4450" spc="9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seminari</a:t>
            </a:r>
          </a:p>
          <a:p>
            <a:pPr marL="480283" marR="0">
              <a:lnSpc>
                <a:spcPts val="5422"/>
              </a:lnSpc>
              <a:spcBef>
                <a:spcPts val="855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450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docenti;</a:t>
            </a:r>
          </a:p>
          <a:p>
            <a:pPr marL="0" marR="0">
              <a:lnSpc>
                <a:spcPts val="5422"/>
              </a:lnSpc>
              <a:spcBef>
                <a:spcPts val="805"/>
              </a:spcBef>
              <a:spcAft>
                <a:spcPct val="0"/>
              </a:spcAft>
            </a:pPr>
            <a:r>
              <a:rPr sz="45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500" spc="108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laboratori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con le scuole.</a:t>
            </a:r>
          </a:p>
        </p:txBody>
      </p:sp>
    </p:spTree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1045" y="1255008"/>
            <a:ext cx="5248312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9419" y="3581326"/>
            <a:ext cx="10862726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L’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OBIETTIVO </a:t>
            </a:r>
            <a:r>
              <a:rPr sz="5300" b="1" spc="28">
                <a:solidFill>
                  <a:srgbClr val="010101"/>
                </a:solidFill>
                <a:latin typeface="VJHFQK+Montserrat-Bold"/>
                <a:cs typeface="VJHFQK+Montserrat-Bold"/>
              </a:rPr>
              <a:t>16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CHIEDE</a:t>
            </a:r>
            <a:r>
              <a:rPr sz="5300" spc="150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DI: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526" y="4880227"/>
            <a:ext cx="16195126" cy="260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ct val="0"/>
              </a:spcBef>
              <a:spcAft>
                <a:spcPct val="0"/>
              </a:spcAft>
            </a:pPr>
            <a:r>
              <a:rPr sz="455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4.</a:t>
            </a:r>
            <a:r>
              <a:rPr sz="45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Ridurre</a:t>
            </a:r>
            <a:r>
              <a:rPr sz="45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corruzione</a:t>
            </a:r>
            <a:r>
              <a:rPr sz="45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550" spc="7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550" spc="7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flussi</a:t>
            </a:r>
            <a:r>
              <a:rPr sz="45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illegali</a:t>
            </a:r>
            <a:r>
              <a:rPr sz="45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armi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0" marR="0">
              <a:lnSpc>
                <a:spcPts val="5522"/>
              </a:lnSpc>
              <a:spcBef>
                <a:spcPts val="2681"/>
              </a:spcBef>
              <a:spcAft>
                <a:spcPct val="0"/>
              </a:spcAft>
            </a:pP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denaro;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5526" y="6951342"/>
            <a:ext cx="14779594" cy="2603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ct val="0"/>
              </a:spcBef>
              <a:spcAft>
                <a:spcPct val="0"/>
              </a:spcAft>
            </a:pP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5.</a:t>
            </a:r>
            <a:r>
              <a:rPr sz="45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Promuovere</a:t>
            </a:r>
            <a:r>
              <a:rPr sz="45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lo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Stato</a:t>
            </a: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diritto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550" spc="7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istituzioni</a:t>
            </a:r>
          </a:p>
          <a:p>
            <a:pPr marL="0" marR="0">
              <a:lnSpc>
                <a:spcPts val="5522"/>
              </a:lnSpc>
              <a:spcBef>
                <a:spcPts val="2681"/>
              </a:spcBef>
              <a:spcAft>
                <a:spcPct val="0"/>
              </a:spcAft>
            </a:pP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partecipative;</a:t>
            </a:r>
          </a:p>
        </p:txBody>
      </p:sp>
    </p:spTree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1045" y="1255008"/>
            <a:ext cx="5248312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9419" y="3581326"/>
            <a:ext cx="10862726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L’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OBIETTIVO </a:t>
            </a:r>
            <a:r>
              <a:rPr sz="5300" b="1" spc="28">
                <a:solidFill>
                  <a:srgbClr val="010101"/>
                </a:solidFill>
                <a:latin typeface="VJHFQK+Montserrat-Bold"/>
                <a:cs typeface="VJHFQK+Montserrat-Bold"/>
              </a:rPr>
              <a:t>16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CHIEDE</a:t>
            </a:r>
            <a:r>
              <a:rPr sz="5300" spc="150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DI: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63908" y="5185027"/>
            <a:ext cx="13836363" cy="260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ct val="0"/>
              </a:spcBef>
              <a:spcAft>
                <a:spcPct val="0"/>
              </a:spcAft>
            </a:pP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6.</a:t>
            </a:r>
            <a:r>
              <a:rPr sz="45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Garantire</a:t>
            </a:r>
            <a:r>
              <a:rPr sz="45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pari</a:t>
            </a:r>
            <a:r>
              <a:rPr sz="45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opportunità</a:t>
            </a:r>
            <a:r>
              <a:rPr sz="45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nell’accesso</a:t>
            </a:r>
          </a:p>
          <a:p>
            <a:pPr marL="0" marR="0">
              <a:lnSpc>
                <a:spcPts val="5522"/>
              </a:lnSpc>
              <a:spcBef>
                <a:spcPts val="2681"/>
              </a:spcBef>
              <a:spcAft>
                <a:spcPct val="0"/>
              </a:spcAft>
            </a:pP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alla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giustizia.</a:t>
            </a:r>
          </a:p>
        </p:txBody>
      </p:sp>
    </p:spTree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1045" y="1255008"/>
            <a:ext cx="5248312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2002" y="3974345"/>
            <a:ext cx="13415217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PERCHÈ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GOAL</a:t>
            </a:r>
            <a:r>
              <a:rPr sz="530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N.</a:t>
            </a:r>
            <a:r>
              <a:rPr sz="5300" spc="1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b="1" spc="57">
                <a:solidFill>
                  <a:srgbClr val="010101"/>
                </a:solidFill>
                <a:latin typeface="VJHFQK+Montserrat-Bold"/>
                <a:cs typeface="VJHFQK+Montserrat-Bold"/>
              </a:rPr>
              <a:t>16</a:t>
            </a:r>
            <a:r>
              <a:rPr sz="5300" b="1" spc="-32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HA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QUESTI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6417" y="4920115"/>
            <a:ext cx="4833888" cy="183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OBIETTIVI?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3893" y="6118203"/>
            <a:ext cx="16250611" cy="372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3308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QUAL</a:t>
            </a:r>
            <a:r>
              <a:rPr sz="530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5300" spc="11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CONDIZIONE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OGGI</a:t>
            </a:r>
            <a:r>
              <a:rPr sz="53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</a:p>
          <a:p>
            <a:pPr marL="0" marR="0">
              <a:lnSpc>
                <a:spcPts val="6472"/>
              </a:lnSpc>
              <a:spcBef>
                <a:spcPts val="924"/>
              </a:spcBef>
              <a:spcAft>
                <a:spcPct val="0"/>
              </a:spcAft>
            </a:pP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PACE,</a:t>
            </a:r>
            <a:r>
              <a:rPr sz="53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GIUSTIZIA,</a:t>
            </a:r>
            <a:r>
              <a:rPr sz="53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GUERRA,</a:t>
            </a:r>
            <a:r>
              <a:rPr sz="530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CRIMINALITÀ,</a:t>
            </a:r>
          </a:p>
          <a:p>
            <a:pPr marL="4310676" marR="0">
              <a:lnSpc>
                <a:spcPts val="6472"/>
              </a:lnSpc>
              <a:spcBef>
                <a:spcPts val="974"/>
              </a:spcBef>
              <a:spcAft>
                <a:spcPct val="0"/>
              </a:spcAft>
            </a:pP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TORTURA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ECC.?</a:t>
            </a:r>
          </a:p>
        </p:txBody>
      </p:sp>
    </p:spTree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2166" y="2451509"/>
            <a:ext cx="4642876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44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po’</a:t>
            </a:r>
            <a:r>
              <a:rPr sz="44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4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dati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2198" y="3270964"/>
            <a:ext cx="15372096" cy="119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04"/>
              </a:lnSpc>
              <a:spcBef>
                <a:spcPct val="0"/>
              </a:spcBef>
              <a:spcAft>
                <a:spcPct val="0"/>
              </a:spcAft>
            </a:pP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Fonte: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Centro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regionale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di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informazione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4">
                <a:solidFill>
                  <a:srgbClr val="010101"/>
                </a:solidFill>
                <a:latin typeface="RVDAWU+Montserrat-Italic"/>
                <a:cs typeface="RVDAWU+Montserrat-Italic"/>
              </a:rPr>
              <a:t>delle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Nazioni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Unite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35660" y="4307745"/>
            <a:ext cx="16350645" cy="140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5"/>
              </a:lnSpc>
              <a:spcBef>
                <a:spcPct val="0"/>
              </a:spcBef>
              <a:spcAft>
                <a:spcPct val="0"/>
              </a:spcAft>
            </a:pPr>
            <a:r>
              <a:rPr sz="41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100" spc="9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La </a:t>
            </a:r>
            <a:r>
              <a:rPr sz="40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magistratura</a:t>
            </a:r>
            <a:r>
              <a:rPr sz="405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050" spc="8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la</a:t>
            </a:r>
            <a:r>
              <a:rPr sz="4050" b="1" spc="4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40">
                <a:solidFill>
                  <a:srgbClr val="010101"/>
                </a:solidFill>
                <a:latin typeface="VJHFQK+Montserrat-Bold"/>
                <a:cs typeface="VJHFQK+Montserrat-Bold"/>
              </a:rPr>
              <a:t>polizia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40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tra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istituzioni</a:t>
            </a:r>
            <a:r>
              <a:rPr sz="405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più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4533" y="5030502"/>
            <a:ext cx="6282567" cy="1402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5"/>
              </a:lnSpc>
              <a:spcBef>
                <a:spcPct val="0"/>
              </a:spcBef>
              <a:spcAft>
                <a:spcPct val="0"/>
              </a:spcAft>
            </a:pP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affette</a:t>
            </a:r>
            <a:r>
              <a:rPr sz="40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da</a:t>
            </a:r>
            <a:r>
              <a:rPr sz="4050" spc="-1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corruzione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5660" y="6476016"/>
            <a:ext cx="15487244" cy="284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5"/>
              </a:lnSpc>
              <a:spcBef>
                <a:spcPct val="0"/>
              </a:spcBef>
              <a:spcAft>
                <a:spcPct val="0"/>
              </a:spcAft>
            </a:pPr>
            <a:r>
              <a:rPr sz="41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100" spc="9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0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Corruzione,</a:t>
            </a:r>
            <a:r>
              <a:rPr sz="40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concussione,</a:t>
            </a:r>
            <a:r>
              <a:rPr sz="40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furto 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ed</a:t>
            </a:r>
            <a:r>
              <a:rPr sz="40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evasione</a:t>
            </a:r>
            <a:r>
              <a:rPr sz="40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fiscale</a:t>
            </a:r>
          </a:p>
          <a:p>
            <a:pPr marL="438873" marR="0">
              <a:lnSpc>
                <a:spcPts val="4955"/>
              </a:lnSpc>
              <a:spcBef>
                <a:spcPts val="685"/>
              </a:spcBef>
              <a:spcAft>
                <a:spcPct val="0"/>
              </a:spcAft>
            </a:pPr>
            <a:r>
              <a:rPr sz="40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costano</a:t>
            </a:r>
            <a:r>
              <a:rPr sz="4050" spc="1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ai</a:t>
            </a:r>
            <a:r>
              <a:rPr sz="4050" strike="sngStrike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050" strike="sngStrike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050" strike="sngStrike" spc="9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via</a:t>
            </a:r>
            <a:r>
              <a:rPr sz="4050" strike="sngStrike" spc="9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050" strike="sngStrike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sviluppo</a:t>
            </a:r>
            <a:r>
              <a:rPr sz="4050" spc="-12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circa</a:t>
            </a:r>
            <a:r>
              <a:rPr sz="4050" spc="-2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1,26</a:t>
            </a:r>
            <a:r>
              <a:rPr sz="405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mila</a:t>
            </a:r>
          </a:p>
          <a:p>
            <a:pPr marL="438873" marR="0">
              <a:lnSpc>
                <a:spcPts val="4955"/>
              </a:lnSpc>
              <a:spcBef>
                <a:spcPts val="721"/>
              </a:spcBef>
              <a:spcAft>
                <a:spcPct val="0"/>
              </a:spcAft>
            </a:pPr>
            <a:r>
              <a:rPr sz="405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miliardi</a:t>
            </a:r>
            <a:r>
              <a:rPr sz="405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405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dollari</a:t>
            </a:r>
            <a:r>
              <a:rPr sz="405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40">
                <a:solidFill>
                  <a:srgbClr val="010101"/>
                </a:solidFill>
                <a:latin typeface="VJHFQK+Montserrat-Bold"/>
                <a:cs typeface="VJHFQK+Montserrat-Bold"/>
              </a:rPr>
              <a:t>l’anno</a:t>
            </a:r>
            <a:r>
              <a:rPr sz="4050">
                <a:solidFill>
                  <a:srgbClr val="010101"/>
                </a:solidFill>
                <a:latin typeface="EVJMAI+Montserrat-Regular"/>
                <a:cs typeface="EVJMAI+Montserrat-Regular"/>
              </a:rPr>
              <a:t>;</a:t>
            </a:r>
          </a:p>
        </p:txBody>
      </p:sp>
    </p:spTree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59866" y="2451509"/>
            <a:ext cx="4767227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44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po’</a:t>
            </a:r>
            <a:r>
              <a:rPr sz="44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4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dati: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8746" y="3387045"/>
            <a:ext cx="17561657" cy="284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55"/>
              </a:lnSpc>
              <a:spcBef>
                <a:spcPct val="0"/>
              </a:spcBef>
              <a:spcAft>
                <a:spcPct val="0"/>
              </a:spcAft>
            </a:pPr>
            <a:r>
              <a:rPr sz="41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100" spc="9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0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Corruzione,</a:t>
            </a:r>
            <a:r>
              <a:rPr sz="40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concussione,</a:t>
            </a:r>
            <a:r>
              <a:rPr sz="40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furto </a:t>
            </a:r>
            <a:r>
              <a:rPr sz="40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ed</a:t>
            </a:r>
            <a:r>
              <a:rPr sz="40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evasione</a:t>
            </a:r>
            <a:r>
              <a:rPr sz="40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fiscale</a:t>
            </a:r>
          </a:p>
          <a:p>
            <a:pPr marL="438873" marR="0">
              <a:lnSpc>
                <a:spcPts val="4955"/>
              </a:lnSpc>
              <a:spcBef>
                <a:spcPts val="685"/>
              </a:spcBef>
              <a:spcAft>
                <a:spcPct val="0"/>
              </a:spcAft>
            </a:pPr>
            <a:r>
              <a:rPr sz="40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costano</a:t>
            </a:r>
            <a:r>
              <a:rPr sz="4050" spc="1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ai</a:t>
            </a:r>
            <a:r>
              <a:rPr sz="4050" strike="sngStrike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050" strike="sngStrike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050" strike="sngStrike" spc="9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via</a:t>
            </a:r>
            <a:r>
              <a:rPr sz="4050" strike="sngStrike" spc="9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050" strike="sngStrike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trike="sngStrike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sviluppo</a:t>
            </a:r>
            <a:r>
              <a:rPr sz="4050" spc="-12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circa</a:t>
            </a:r>
            <a:r>
              <a:rPr sz="4050" spc="-2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05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1,26</a:t>
            </a:r>
            <a:r>
              <a:rPr sz="405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mila</a:t>
            </a:r>
            <a:r>
              <a:rPr sz="405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miliardi</a:t>
            </a:r>
          </a:p>
          <a:p>
            <a:pPr marL="438873" marR="0">
              <a:lnSpc>
                <a:spcPts val="4955"/>
              </a:lnSpc>
              <a:spcBef>
                <a:spcPts val="721"/>
              </a:spcBef>
              <a:spcAft>
                <a:spcPct val="0"/>
              </a:spcAft>
            </a:pPr>
            <a:r>
              <a:rPr sz="405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405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dollari</a:t>
            </a:r>
            <a:r>
              <a:rPr sz="405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050" b="1" spc="40">
                <a:solidFill>
                  <a:srgbClr val="010101"/>
                </a:solidFill>
                <a:latin typeface="VJHFQK+Montserrat-Bold"/>
                <a:cs typeface="VJHFQK+Montserrat-Bold"/>
              </a:rPr>
              <a:t>l’anno</a:t>
            </a:r>
            <a:r>
              <a:rPr sz="4050">
                <a:solidFill>
                  <a:srgbClr val="010101"/>
                </a:solidFill>
                <a:latin typeface="EVJMAI+Montserrat-Regular"/>
                <a:cs typeface="EVJMAI+Montserrat-Regular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07311" y="5970086"/>
            <a:ext cx="12815513" cy="3637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81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Uno</a:t>
            </a:r>
            <a:r>
              <a:rPr sz="52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degli</a:t>
            </a:r>
            <a:r>
              <a:rPr sz="52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ostacoli</a:t>
            </a:r>
            <a:r>
              <a:rPr sz="52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principali</a:t>
            </a:r>
            <a:r>
              <a:rPr sz="52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al</a:t>
            </a:r>
          </a:p>
          <a:p>
            <a:pPr marL="0" marR="0">
              <a:lnSpc>
                <a:spcPts val="6322"/>
              </a:lnSpc>
              <a:spcBef>
                <a:spcPts val="988"/>
              </a:spcBef>
              <a:spcAft>
                <a:spcPct val="0"/>
              </a:spcAft>
            </a:pP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finanziamento</a:t>
            </a:r>
            <a:r>
              <a:rPr sz="520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degli</a:t>
            </a:r>
            <a:r>
              <a:rPr sz="52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Obiettivi</a:t>
            </a:r>
            <a:r>
              <a:rPr sz="52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</a:p>
          <a:p>
            <a:pPr marL="1990412" marR="0">
              <a:lnSpc>
                <a:spcPts val="6322"/>
              </a:lnSpc>
              <a:spcBef>
                <a:spcPts val="938"/>
              </a:spcBef>
              <a:spcAft>
                <a:spcPct val="0"/>
              </a:spcAft>
            </a:pP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sviluppo</a:t>
            </a:r>
            <a:r>
              <a:rPr sz="520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sostenibile.</a:t>
            </a:r>
          </a:p>
        </p:txBody>
      </p:sp>
    </p:spTree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9895" y="258401"/>
            <a:ext cx="19779593" cy="1669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86" marR="0">
              <a:lnSpc>
                <a:spcPts val="3884"/>
              </a:lnSpc>
              <a:spcBef>
                <a:spcPct val="0"/>
              </a:spcBef>
              <a:spcAft>
                <a:spcPct val="0"/>
              </a:spcAft>
            </a:pPr>
            <a:r>
              <a:rPr sz="3200" spc="24">
                <a:solidFill>
                  <a:srgbClr val="000000"/>
                </a:solidFill>
                <a:latin typeface="EVJMAI+Montserrat-Regular"/>
                <a:cs typeface="EVJMAI+Montserrat-Regular"/>
              </a:rPr>
              <a:t>Percentuale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2">
                <a:solidFill>
                  <a:srgbClr val="000000"/>
                </a:solidFill>
                <a:latin typeface="EVJMAI+Montserrat-Regular"/>
                <a:cs typeface="EVJMAI+Montserrat-Regular"/>
              </a:rPr>
              <a:t>di</a:t>
            </a:r>
            <a:r>
              <a:rPr sz="3200" spc="33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persone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che</a:t>
            </a:r>
            <a:r>
              <a:rPr sz="3200" spc="28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nel</a:t>
            </a:r>
            <a:r>
              <a:rPr sz="3200" spc="32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2021</a:t>
            </a:r>
            <a:r>
              <a:rPr sz="3200" spc="31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2">
                <a:solidFill>
                  <a:srgbClr val="000000"/>
                </a:solidFill>
                <a:latin typeface="EVJMAI+Montserrat-Regular"/>
                <a:cs typeface="EVJMAI+Montserrat-Regular"/>
              </a:rPr>
              <a:t>hanno</a:t>
            </a:r>
            <a:r>
              <a:rPr sz="3200" spc="28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4">
                <a:solidFill>
                  <a:srgbClr val="000000"/>
                </a:solidFill>
                <a:latin typeface="EVJMAI+Montserrat-Regular"/>
                <a:cs typeface="EVJMAI+Montserrat-Regular"/>
              </a:rPr>
              <a:t>avuto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almeno</a:t>
            </a:r>
            <a:r>
              <a:rPr sz="3200" spc="28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2">
                <a:solidFill>
                  <a:srgbClr val="000000"/>
                </a:solidFill>
                <a:latin typeface="EVJMAI+Montserrat-Regular"/>
                <a:cs typeface="EVJMAI+Montserrat-Regular"/>
              </a:rPr>
              <a:t>un</a:t>
            </a:r>
            <a:r>
              <a:rPr sz="3200" spc="28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4">
                <a:solidFill>
                  <a:srgbClr val="000000"/>
                </a:solidFill>
                <a:latin typeface="EVJMAI+Montserrat-Regular"/>
                <a:cs typeface="EVJMAI+Montserrat-Regular"/>
              </a:rPr>
              <a:t>contatto</a:t>
            </a:r>
            <a:r>
              <a:rPr sz="3200" spc="2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con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2">
                <a:solidFill>
                  <a:srgbClr val="000000"/>
                </a:solidFill>
                <a:latin typeface="EVJMAI+Montserrat-Regular"/>
                <a:cs typeface="EVJMAI+Montserrat-Regular"/>
              </a:rPr>
              <a:t>un</a:t>
            </a:r>
          </a:p>
          <a:p>
            <a:pPr marL="0" marR="0">
              <a:lnSpc>
                <a:spcPts val="3884"/>
              </a:lnSpc>
              <a:spcBef>
                <a:spcPts val="527"/>
              </a:spcBef>
              <a:spcAft>
                <a:spcPct val="0"/>
              </a:spcAft>
            </a:pPr>
            <a:r>
              <a:rPr sz="3200" spc="24">
                <a:solidFill>
                  <a:srgbClr val="000000"/>
                </a:solidFill>
                <a:latin typeface="EVJMAI+Montserrat-Regular"/>
                <a:cs typeface="EVJMAI+Montserrat-Regular"/>
              </a:rPr>
              <a:t>funzionario</a:t>
            </a:r>
            <a:r>
              <a:rPr sz="3200" spc="2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4">
                <a:solidFill>
                  <a:srgbClr val="000000"/>
                </a:solidFill>
                <a:latin typeface="EVJMAI+Montserrat-Regular"/>
                <a:cs typeface="EVJMAI+Montserrat-Regular"/>
              </a:rPr>
              <a:t>pubblico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>
                <a:solidFill>
                  <a:srgbClr val="000000"/>
                </a:solidFill>
                <a:latin typeface="EVJMAI+Montserrat-Regular"/>
                <a:cs typeface="EVJMAI+Montserrat-Regular"/>
              </a:rPr>
              <a:t>e</a:t>
            </a:r>
            <a:r>
              <a:rPr sz="3200" spc="51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che</a:t>
            </a:r>
            <a:r>
              <a:rPr sz="3200" spc="28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2">
                <a:solidFill>
                  <a:srgbClr val="000000"/>
                </a:solidFill>
                <a:latin typeface="EVJMAI+Montserrat-Regular"/>
                <a:cs typeface="EVJMAI+Montserrat-Regular"/>
              </a:rPr>
              <a:t>hanno</a:t>
            </a:r>
            <a:r>
              <a:rPr sz="3200" spc="28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pagato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2">
                <a:solidFill>
                  <a:srgbClr val="000000"/>
                </a:solidFill>
                <a:latin typeface="EVJMAI+Montserrat-Regular"/>
                <a:cs typeface="EVJMAI+Montserrat-Regular"/>
              </a:rPr>
              <a:t>una</a:t>
            </a:r>
            <a:r>
              <a:rPr sz="3200" spc="2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tangente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>
                <a:solidFill>
                  <a:srgbClr val="000000"/>
                </a:solidFill>
                <a:latin typeface="EVJMAI+Montserrat-Regular"/>
                <a:cs typeface="EVJMAI+Montserrat-Regular"/>
              </a:rPr>
              <a:t>o</a:t>
            </a:r>
            <a:r>
              <a:rPr sz="3200" spc="50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3">
                <a:solidFill>
                  <a:srgbClr val="000000"/>
                </a:solidFill>
                <a:latin typeface="EVJMAI+Montserrat-Regular"/>
                <a:cs typeface="EVJMAI+Montserrat-Regular"/>
              </a:rPr>
              <a:t>sono</a:t>
            </a:r>
            <a:r>
              <a:rPr sz="3200" spc="27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5">
                <a:solidFill>
                  <a:srgbClr val="000000"/>
                </a:solidFill>
                <a:latin typeface="EVJMAI+Montserrat-Regular"/>
                <a:cs typeface="EVJMAI+Montserrat-Regular"/>
              </a:rPr>
              <a:t>state</a:t>
            </a:r>
            <a:r>
              <a:rPr sz="3200" spc="2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5">
                <a:solidFill>
                  <a:srgbClr val="000000"/>
                </a:solidFill>
                <a:latin typeface="EVJMAI+Montserrat-Regular"/>
                <a:cs typeface="EVJMAI+Montserrat-Regular"/>
              </a:rPr>
              <a:t>invitate</a:t>
            </a:r>
            <a:r>
              <a:rPr sz="3200" spc="26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>
                <a:solidFill>
                  <a:srgbClr val="000000"/>
                </a:solidFill>
                <a:latin typeface="EVJMAI+Montserrat-Regular"/>
                <a:cs typeface="EVJMAI+Montserrat-Regular"/>
              </a:rPr>
              <a:t>a</a:t>
            </a:r>
            <a:r>
              <a:rPr sz="3200" spc="51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200" spc="25">
                <a:solidFill>
                  <a:srgbClr val="000000"/>
                </a:solidFill>
                <a:latin typeface="EVJMAI+Montserrat-Regular"/>
                <a:cs typeface="EVJMAI+Montserrat-Regular"/>
              </a:rPr>
              <a:t>farlo.</a:t>
            </a:r>
          </a:p>
        </p:txBody>
      </p:sp>
    </p:spTree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2198" y="2181131"/>
            <a:ext cx="15372094" cy="1948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4529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44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po’</a:t>
            </a:r>
            <a:r>
              <a:rPr sz="44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4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dati:</a:t>
            </a:r>
          </a:p>
          <a:p>
            <a:pPr marL="0" marR="0">
              <a:lnSpc>
                <a:spcPts val="4204"/>
              </a:lnSpc>
              <a:spcBef>
                <a:spcPct val="0"/>
              </a:spcBef>
              <a:spcAft>
                <a:spcPct val="0"/>
              </a:spcAft>
            </a:pP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Fonte: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Centro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regionale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di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informazione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4">
                <a:solidFill>
                  <a:srgbClr val="010101"/>
                </a:solidFill>
                <a:latin typeface="RVDAWU+Montserrat-Italic"/>
                <a:cs typeface="RVDAWU+Montserrat-Italic"/>
              </a:rPr>
              <a:t>delle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Nazioni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Unite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39853" y="3937474"/>
            <a:ext cx="15945469" cy="3012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41"/>
              </a:lnSpc>
              <a:spcBef>
                <a:spcPct val="0"/>
              </a:spcBef>
              <a:spcAft>
                <a:spcPct val="0"/>
              </a:spcAft>
            </a:pPr>
            <a:r>
              <a:rPr sz="43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350" spc="104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43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b="1" spc="40">
                <a:solidFill>
                  <a:srgbClr val="010101"/>
                </a:solidFill>
                <a:latin typeface="VJHFQK+Montserrat-Bold"/>
                <a:cs typeface="VJHFQK+Montserrat-Bold"/>
              </a:rPr>
              <a:t>2011</a:t>
            </a:r>
            <a:r>
              <a:rPr sz="4300" b="1" spc="-3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3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percentuale</a:t>
            </a:r>
            <a:r>
              <a:rPr sz="4300" strike="sngStrike" spc="9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300" strike="sngStrike" spc="9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bambini</a:t>
            </a:r>
            <a:r>
              <a:rPr sz="4300" strike="sngStrike" spc="9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4300" strike="sngStrike" spc="9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lasciano</a:t>
            </a:r>
          </a:p>
          <a:p>
            <a:pPr marL="463777" marR="0">
              <a:lnSpc>
                <a:spcPts val="5241"/>
              </a:lnSpc>
              <a:spcBef>
                <a:spcPts val="823"/>
              </a:spcBef>
              <a:spcAft>
                <a:spcPct val="0"/>
              </a:spcAft>
            </a:pPr>
            <a:r>
              <a:rPr sz="4300" strike="sngStrike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300" strike="sngStrike" spc="9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scuola</a:t>
            </a:r>
            <a:r>
              <a:rPr sz="4300" strike="sngStrike" spc="9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primaria</a:t>
            </a:r>
            <a:r>
              <a:rPr sz="4300" spc="-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nei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colpiti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da</a:t>
            </a:r>
            <a:r>
              <a:rPr sz="43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conflitti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ha</a:t>
            </a:r>
          </a:p>
          <a:p>
            <a:pPr marL="463777" marR="0">
              <a:lnSpc>
                <a:spcPts val="5236"/>
              </a:lnSpc>
              <a:spcBef>
                <a:spcPts val="777"/>
              </a:spcBef>
              <a:spcAft>
                <a:spcPct val="0"/>
              </a:spcAft>
            </a:pPr>
            <a:r>
              <a:rPr sz="43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raggiunto</a:t>
            </a:r>
            <a:r>
              <a:rPr sz="43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il</a:t>
            </a:r>
            <a:r>
              <a:rPr sz="4300" spc="-7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50%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26514" y="6531117"/>
            <a:ext cx="10710380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>
                <a:solidFill>
                  <a:srgbClr val="010101"/>
                </a:solidFill>
                <a:latin typeface="VJHFQK+Montserrat-Bold"/>
                <a:cs typeface="VJHFQK+Montserrat-Bold"/>
              </a:rPr>
              <a:t>=</a:t>
            </a:r>
            <a:r>
              <a:rPr sz="5200" b="1" spc="9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28,5</a:t>
            </a:r>
            <a:r>
              <a:rPr sz="520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MILIONI</a:t>
            </a:r>
            <a:r>
              <a:rPr sz="52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0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5200" b="1" spc="5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BAMBINI</a:t>
            </a:r>
          </a:p>
        </p:txBody>
      </p:sp>
    </p:spTree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4656" y="2782703"/>
            <a:ext cx="7280148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VIOLENZA</a:t>
            </a:r>
            <a:r>
              <a:rPr sz="44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00" b="1" spc="9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GUERRA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7459" y="4447217"/>
            <a:ext cx="15365668" cy="3284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336" marR="0">
              <a:lnSpc>
                <a:spcPts val="5706"/>
              </a:lnSpc>
              <a:spcBef>
                <a:spcPct val="0"/>
              </a:spcBef>
              <a:spcAft>
                <a:spcPct val="0"/>
              </a:spcAft>
            </a:pPr>
            <a:r>
              <a:rPr sz="47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VIOLENZA,</a:t>
            </a:r>
            <a:r>
              <a:rPr sz="4700" b="1" spc="4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7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INGIUSTIZIA</a:t>
            </a:r>
            <a:r>
              <a:rPr sz="47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7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700" b="1" spc="7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7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INSICUREZZA</a:t>
            </a:r>
          </a:p>
          <a:p>
            <a:pPr marL="582749" marR="0">
              <a:lnSpc>
                <a:spcPts val="5706"/>
              </a:lnSpc>
              <a:spcBef>
                <a:spcPts val="897"/>
              </a:spcBef>
              <a:spcAft>
                <a:spcPct val="0"/>
              </a:spcAft>
            </a:pPr>
            <a:r>
              <a:rPr sz="47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47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PRESENTI</a:t>
            </a:r>
            <a:r>
              <a:rPr sz="47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SOLO</a:t>
            </a:r>
            <a:r>
              <a:rPr sz="47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NEI</a:t>
            </a:r>
            <a:r>
              <a:rPr sz="47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7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DOVE</a:t>
            </a:r>
          </a:p>
          <a:p>
            <a:pPr marL="0" marR="0">
              <a:lnSpc>
                <a:spcPts val="5706"/>
              </a:lnSpc>
              <a:spcBef>
                <a:spcPts val="847"/>
              </a:spcBef>
              <a:spcAft>
                <a:spcPct val="0"/>
              </a:spcAft>
            </a:pPr>
            <a:r>
              <a:rPr sz="47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CI</a:t>
            </a:r>
            <a:r>
              <a:rPr sz="47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47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GUERRE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700" spc="7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NEI</a:t>
            </a:r>
            <a:r>
              <a:rPr sz="47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7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PIÙ </a:t>
            </a:r>
            <a:r>
              <a:rPr sz="47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POVERI?</a:t>
            </a:r>
          </a:p>
        </p:txBody>
      </p:sp>
    </p:spTree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5432" y="2181131"/>
            <a:ext cx="7280147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VIOLENZA</a:t>
            </a:r>
            <a:r>
              <a:rPr sz="44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00" b="1" spc="9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GUERRA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93001" y="2948003"/>
            <a:ext cx="4209096" cy="119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04"/>
              </a:lnSpc>
              <a:spcBef>
                <a:spcPct val="0"/>
              </a:spcBef>
              <a:spcAft>
                <a:spcPct val="0"/>
              </a:spcAft>
            </a:pP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Dati: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10101"/>
                </a:solidFill>
                <a:latin typeface="RVDAWU+Montserrat-Italic"/>
                <a:cs typeface="RVDAWU+Montserrat-Italic"/>
              </a:rPr>
              <a:t>ONU</a:t>
            </a:r>
            <a:r>
              <a:rPr sz="3450" spc="75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4">
                <a:solidFill>
                  <a:srgbClr val="010101"/>
                </a:solidFill>
                <a:latin typeface="RVDAWU+Montserrat-Italic"/>
                <a:cs typeface="RVDAWU+Montserrat-Italic"/>
              </a:rPr>
              <a:t>Italia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4072" y="3926877"/>
            <a:ext cx="16806421" cy="286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16"/>
              </a:lnSpc>
              <a:spcBef>
                <a:spcPct val="0"/>
              </a:spcBef>
              <a:spcAft>
                <a:spcPct val="0"/>
              </a:spcAft>
            </a:pPr>
            <a:r>
              <a:rPr sz="3800" b="1" spc="30">
                <a:solidFill>
                  <a:srgbClr val="010101"/>
                </a:solidFill>
                <a:latin typeface="VJHFQK+Montserrat-Bold"/>
                <a:cs typeface="VJHFQK+Montserrat-Bold"/>
              </a:rPr>
              <a:t>Violenza,</a:t>
            </a:r>
            <a:r>
              <a:rPr sz="38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ingiustizia</a:t>
            </a:r>
            <a:r>
              <a:rPr sz="3800" b="1" spc="3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3800" b="1" spc="6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b="1" spc="30">
                <a:solidFill>
                  <a:srgbClr val="010101"/>
                </a:solidFill>
                <a:latin typeface="VJHFQK+Montserrat-Bold"/>
                <a:cs typeface="VJHFQK+Montserrat-Bold"/>
              </a:rPr>
              <a:t>insicurezza</a:t>
            </a:r>
            <a:r>
              <a:rPr sz="3800" b="1" spc="-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possono</a:t>
            </a:r>
            <a:r>
              <a:rPr sz="38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essere</a:t>
            </a:r>
            <a:r>
              <a:rPr sz="38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presenti</a:t>
            </a:r>
          </a:p>
          <a:p>
            <a:pPr marL="51951" marR="0">
              <a:lnSpc>
                <a:spcPts val="4616"/>
              </a:lnSpc>
              <a:spcBef>
                <a:spcPts val="1568"/>
              </a:spcBef>
              <a:spcAft>
                <a:spcPct val="0"/>
              </a:spcAft>
            </a:pP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anche</a:t>
            </a:r>
            <a:r>
              <a:rPr sz="38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in</a:t>
            </a:r>
            <a:r>
              <a:rPr sz="38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parti</a:t>
            </a:r>
            <a:r>
              <a:rPr sz="38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del</a:t>
            </a:r>
            <a:r>
              <a:rPr sz="38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</a:t>
            </a:r>
            <a:r>
              <a:rPr sz="38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38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cui</a:t>
            </a:r>
            <a:r>
              <a:rPr sz="38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non</a:t>
            </a:r>
            <a:r>
              <a:rPr sz="38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38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38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atto</a:t>
            </a:r>
            <a:r>
              <a:rPr sz="38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conflitti</a:t>
            </a:r>
            <a:r>
              <a:rPr sz="38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2733151" marR="0">
              <a:lnSpc>
                <a:spcPts val="4632"/>
              </a:lnSpc>
              <a:spcBef>
                <a:spcPts val="1506"/>
              </a:spcBef>
              <a:spcAft>
                <a:spcPct val="0"/>
              </a:spcAft>
            </a:pPr>
            <a:r>
              <a:rPr sz="3800" strike="sngStrike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nei</a:t>
            </a:r>
            <a:r>
              <a:rPr sz="3800" strike="sngStrike" spc="8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trike="sngStrike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3800" strike="sngStrike" spc="8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trike="sngStrike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economicamente</a:t>
            </a:r>
            <a:r>
              <a:rPr sz="3800" strike="sngStrike" spc="7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trike="sngStrike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avanzati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4153" y="6645936"/>
            <a:ext cx="15870092" cy="207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16"/>
              </a:lnSpc>
              <a:spcBef>
                <a:spcPct val="0"/>
              </a:spcBef>
              <a:spcAft>
                <a:spcPct val="0"/>
              </a:spcAft>
            </a:pPr>
            <a:r>
              <a:rPr sz="38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3850" spc="909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800" b="1" spc="25">
                <a:solidFill>
                  <a:srgbClr val="010101"/>
                </a:solidFill>
                <a:latin typeface="VJHFQK+Montserrat-Bold"/>
                <a:cs typeface="VJHFQK+Montserrat-Bold"/>
              </a:rPr>
              <a:t>BRASILE: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NUMERO</a:t>
            </a:r>
            <a:r>
              <a:rPr sz="38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6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38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OMICIDI</a:t>
            </a:r>
            <a:r>
              <a:rPr sz="38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ANCORA</a:t>
            </a:r>
            <a:r>
              <a:rPr sz="38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MOLTO</a:t>
            </a:r>
            <a:r>
              <a:rPr sz="38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ALTO</a:t>
            </a:r>
          </a:p>
          <a:p>
            <a:pPr marL="408826" marR="0">
              <a:lnSpc>
                <a:spcPts val="4616"/>
              </a:lnSpc>
              <a:spcBef>
                <a:spcPts val="1366"/>
              </a:spcBef>
              <a:spcAft>
                <a:spcPct val="0"/>
              </a:spcAft>
            </a:pP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(OLTRE</a:t>
            </a:r>
            <a:r>
              <a:rPr sz="3800" spc="-21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b="1" spc="29">
                <a:solidFill>
                  <a:srgbClr val="010101"/>
                </a:solidFill>
                <a:latin typeface="VJHFQK+Montserrat-Bold"/>
                <a:cs typeface="VJHFQK+Montserrat-Bold"/>
              </a:rPr>
              <a:t>42.000</a:t>
            </a:r>
            <a:r>
              <a:rPr sz="3800" b="1" spc="-41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MORTI</a:t>
            </a:r>
            <a:r>
              <a:rPr sz="38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VIOLENTE,</a:t>
            </a:r>
            <a:r>
              <a:rPr sz="38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38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2023)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4153" y="8299345"/>
            <a:ext cx="8511413" cy="13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16"/>
              </a:lnSpc>
              <a:spcBef>
                <a:spcPct val="0"/>
              </a:spcBef>
              <a:spcAft>
                <a:spcPct val="0"/>
              </a:spcAft>
            </a:pPr>
            <a:r>
              <a:rPr sz="38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3850" spc="909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800" b="1" spc="28">
                <a:solidFill>
                  <a:srgbClr val="010101"/>
                </a:solidFill>
                <a:latin typeface="VJHFQK+Montserrat-Bold"/>
                <a:cs typeface="VJHFQK+Montserrat-Bold"/>
              </a:rPr>
              <a:t>STATI</a:t>
            </a:r>
            <a:r>
              <a:rPr sz="38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b="1" spc="30">
                <a:solidFill>
                  <a:srgbClr val="010101"/>
                </a:solidFill>
                <a:latin typeface="VJHFQK+Montserrat-Bold"/>
                <a:cs typeface="VJHFQK+Montserrat-Bold"/>
              </a:rPr>
              <a:t>UNITI:</a:t>
            </a:r>
            <a:r>
              <a:rPr sz="38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800" b="1" spc="25">
                <a:solidFill>
                  <a:srgbClr val="010101"/>
                </a:solidFill>
                <a:latin typeface="VJHFQK+Montserrat-Bold"/>
                <a:cs typeface="VJHFQK+Montserrat-Bold"/>
              </a:rPr>
              <a:t>15.545</a:t>
            </a:r>
            <a:r>
              <a:rPr sz="3800" spc="27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38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8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2023</a:t>
            </a:r>
          </a:p>
        </p:txBody>
      </p:sp>
    </p:spTree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571" y="2448210"/>
            <a:ext cx="7280147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VIOLENZA</a:t>
            </a:r>
            <a:r>
              <a:rPr sz="44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00" b="1" spc="9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GUERRA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3588" y="4060687"/>
            <a:ext cx="16176369" cy="217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10"/>
              </a:lnSpc>
              <a:spcBef>
                <a:spcPct val="0"/>
              </a:spcBef>
              <a:spcAft>
                <a:spcPct val="0"/>
              </a:spcAft>
            </a:pPr>
            <a:r>
              <a:rPr sz="39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3950" spc="13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2022</a:t>
            </a:r>
            <a:r>
              <a:rPr sz="3950" b="1" spc="-31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si</a:t>
            </a:r>
            <a:r>
              <a:rPr sz="39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3950" spc="7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registrato </a:t>
            </a:r>
            <a:r>
              <a:rPr sz="39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aumento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395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oltre 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  <a:r>
              <a:rPr sz="3950" spc="8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50%</a:t>
            </a:r>
            <a:r>
              <a:rPr sz="3950" b="1" spc="-30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</a:t>
            </a:r>
          </a:p>
          <a:p>
            <a:pPr marL="3432815" marR="0">
              <a:lnSpc>
                <a:spcPts val="4815"/>
              </a:lnSpc>
              <a:spcBef>
                <a:spcPts val="1588"/>
              </a:spcBef>
              <a:spcAft>
                <a:spcPct val="0"/>
              </a:spcAft>
            </a:pPr>
            <a:r>
              <a:rPr sz="3950" strike="sngStrike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morti</a:t>
            </a:r>
            <a:r>
              <a:rPr sz="3950" strike="sngStrike" spc="8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trike="sngStrike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civili</a:t>
            </a:r>
            <a:r>
              <a:rPr sz="39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legate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ai</a:t>
            </a:r>
            <a:r>
              <a:rPr sz="39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conflitti,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9112" y="5674350"/>
            <a:ext cx="13239536" cy="217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10"/>
              </a:lnSpc>
              <a:spcBef>
                <a:spcPct val="0"/>
              </a:spcBef>
              <a:spcAft>
                <a:spcPct val="0"/>
              </a:spcAft>
            </a:pP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39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gran parte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3950" spc="7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causa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</a:t>
            </a:r>
            <a:r>
              <a:rPr sz="39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guerra</a:t>
            </a:r>
            <a:r>
              <a:rPr sz="395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in</a:t>
            </a:r>
            <a:r>
              <a:rPr sz="395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5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Ucraina</a:t>
            </a:r>
          </a:p>
          <a:p>
            <a:pPr marL="5282611" marR="0">
              <a:lnSpc>
                <a:spcPts val="4810"/>
              </a:lnSpc>
              <a:spcBef>
                <a:spcPts val="1592"/>
              </a:spcBef>
              <a:spcAft>
                <a:spcPct val="0"/>
              </a:spcAft>
            </a:pPr>
            <a:r>
              <a:rPr sz="39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0586" y="7288012"/>
            <a:ext cx="14950049" cy="217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10"/>
              </a:lnSpc>
              <a:spcBef>
                <a:spcPct val="0"/>
              </a:spcBef>
              <a:spcAft>
                <a:spcPct val="0"/>
              </a:spcAft>
            </a:pP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Lo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scoppio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 ostilità tra</a:t>
            </a:r>
            <a:r>
              <a:rPr sz="3950" spc="-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Israele </a:t>
            </a:r>
            <a:r>
              <a:rPr sz="395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3950" b="1" spc="7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5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Palestina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nella</a:t>
            </a:r>
          </a:p>
          <a:p>
            <a:pPr marL="1280466" marR="0">
              <a:lnSpc>
                <a:spcPts val="4810"/>
              </a:lnSpc>
              <a:spcBef>
                <a:spcPts val="1592"/>
              </a:spcBef>
              <a:spcAft>
                <a:spcPct val="0"/>
              </a:spcAft>
            </a:pP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Striscia </a:t>
            </a:r>
            <a:r>
              <a:rPr sz="39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ha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peggiorato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questa</a:t>
            </a:r>
            <a:r>
              <a:rPr sz="39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situazione.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43300" y="1367547"/>
            <a:ext cx="3026356" cy="222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61"/>
              </a:lnSpc>
              <a:spcBef>
                <a:spcPct val="0"/>
              </a:spcBef>
              <a:spcAft>
                <a:spcPct val="0"/>
              </a:spcAft>
            </a:pPr>
            <a:r>
              <a:rPr sz="6450" b="1" spc="63">
                <a:solidFill>
                  <a:srgbClr val="010101"/>
                </a:solidFill>
                <a:latin typeface="VJHFQK+Montserrat-Bold"/>
                <a:cs typeface="VJHFQK+Montserrat-Bold"/>
              </a:rPr>
              <a:t>ECG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5112" y="2724575"/>
            <a:ext cx="15129560" cy="153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3"/>
              </a:lnSpc>
              <a:spcBef>
                <a:spcPct val="0"/>
              </a:spcBef>
              <a:spcAft>
                <a:spcPct val="0"/>
              </a:spcAft>
            </a:pP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EDUCAZIONE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ALLA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CITTADINAZA</a:t>
            </a:r>
            <a:r>
              <a:rPr sz="445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5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GLOBALE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8992" y="3968151"/>
            <a:ext cx="10416670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44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cosa significa secondo voi?</a:t>
            </a:r>
          </a:p>
        </p:txBody>
      </p:sp>
    </p:spTree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5432" y="2181131"/>
            <a:ext cx="7280147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VIOLENZA</a:t>
            </a:r>
            <a:r>
              <a:rPr sz="44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00" b="1" spc="9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GUERRA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5382" y="4031499"/>
            <a:ext cx="18397689" cy="277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5300" spc="10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CONFLITTI</a:t>
            </a:r>
            <a:r>
              <a:rPr sz="53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VIOLENTI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CORSO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530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</a:t>
            </a:r>
          </a:p>
          <a:p>
            <a:pPr marL="1869303" marR="0">
              <a:lnSpc>
                <a:spcPts val="6472"/>
              </a:lnSpc>
              <a:spcBef>
                <a:spcPts val="908"/>
              </a:spcBef>
              <a:spcAft>
                <a:spcPct val="0"/>
              </a:spcAft>
            </a:pP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STANNO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FACENDO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RALLENTARE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7159" y="5918973"/>
            <a:ext cx="16999028" cy="2775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2"/>
              </a:lnSpc>
              <a:spcBef>
                <a:spcPct val="0"/>
              </a:spcBef>
              <a:spcAft>
                <a:spcPct val="0"/>
              </a:spcAft>
            </a:pP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PERCORSO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GLOBALE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VERSO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PACE</a:t>
            </a:r>
            <a:r>
              <a:rPr sz="53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5300" spc="11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</a:p>
          <a:p>
            <a:pPr marL="1615032" marR="0">
              <a:lnSpc>
                <a:spcPts val="6472"/>
              </a:lnSpc>
              <a:spcBef>
                <a:spcPts val="908"/>
              </a:spcBef>
              <a:spcAft>
                <a:spcPct val="0"/>
              </a:spcAft>
            </a:pP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RAGGIUNGIMENTO</a:t>
            </a:r>
            <a:r>
              <a:rPr sz="530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DEL</a:t>
            </a:r>
            <a:r>
              <a:rPr sz="530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GOAL</a:t>
            </a:r>
            <a:r>
              <a:rPr sz="530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30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16.</a:t>
            </a:r>
          </a:p>
        </p:txBody>
      </p:sp>
    </p:spTree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5432" y="2181131"/>
            <a:ext cx="7280147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VIOLENZA</a:t>
            </a:r>
            <a:r>
              <a:rPr sz="44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400" b="1" spc="9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GUERRA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49858" y="3767623"/>
            <a:ext cx="15612425" cy="4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01"/>
              </a:lnSpc>
              <a:spcBef>
                <a:spcPct val="0"/>
              </a:spcBef>
              <a:spcAft>
                <a:spcPct val="0"/>
              </a:spcAft>
            </a:pPr>
            <a:r>
              <a:rPr sz="5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51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2022</a:t>
            </a:r>
            <a:r>
              <a:rPr sz="5100">
                <a:solidFill>
                  <a:srgbClr val="010101"/>
                </a:solidFill>
                <a:latin typeface="EVJMAI+Montserrat-Regular"/>
                <a:cs typeface="EVJMAI+Montserrat-Regular"/>
              </a:rPr>
              <a:t>,</a:t>
            </a:r>
            <a:r>
              <a:rPr sz="5100" spc="9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5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totale</a:t>
            </a:r>
            <a:r>
              <a:rPr sz="51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5100" spc="-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37</a:t>
            </a:r>
            <a:r>
              <a:rPr sz="5100" b="1" spc="4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Paesi</a:t>
            </a:r>
            <a:r>
              <a:rPr sz="51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>
                <a:solidFill>
                  <a:srgbClr val="010101"/>
                </a:solidFill>
                <a:latin typeface="VJHFQK+Montserrat-Bold"/>
                <a:cs typeface="VJHFQK+Montserrat-Bold"/>
              </a:rPr>
              <a:t>o</a:t>
            </a:r>
            <a:r>
              <a:rPr sz="5100" b="1" spc="8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territori</a:t>
            </a:r>
          </a:p>
          <a:p>
            <a:pPr marL="53364" marR="0">
              <a:lnSpc>
                <a:spcPts val="6201"/>
              </a:lnSpc>
              <a:spcBef>
                <a:spcPts val="920"/>
              </a:spcBef>
              <a:spcAft>
                <a:spcPct val="0"/>
              </a:spcAft>
            </a:pPr>
            <a:r>
              <a:rPr sz="5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(=</a:t>
            </a:r>
            <a:r>
              <a:rPr sz="51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circa</a:t>
            </a:r>
            <a:r>
              <a:rPr sz="5100" spc="-1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b="1">
                <a:solidFill>
                  <a:srgbClr val="010101"/>
                </a:solidFill>
                <a:latin typeface="VJHFQK+Montserrat-Bold"/>
                <a:cs typeface="VJHFQK+Montserrat-Bold"/>
              </a:rPr>
              <a:t>1</a:t>
            </a:r>
            <a:r>
              <a:rPr sz="5100" b="1" spc="9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miliardo</a:t>
            </a:r>
            <a:r>
              <a:rPr sz="51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510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1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persone</a:t>
            </a:r>
            <a:r>
              <a:rPr sz="5100">
                <a:solidFill>
                  <a:srgbClr val="010101"/>
                </a:solidFill>
                <a:latin typeface="EVJMAI+Montserrat-Regular"/>
                <a:cs typeface="EVJMAI+Montserrat-Regular"/>
              </a:rPr>
              <a:t>)</a:t>
            </a:r>
            <a:r>
              <a:rPr sz="5100" spc="9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5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stati</a:t>
            </a:r>
          </a:p>
          <a:p>
            <a:pPr marL="258058" marR="0">
              <a:lnSpc>
                <a:spcPts val="6201"/>
              </a:lnSpc>
              <a:spcBef>
                <a:spcPts val="920"/>
              </a:spcBef>
              <a:spcAft>
                <a:spcPct val="0"/>
              </a:spcAft>
            </a:pPr>
            <a:r>
              <a:rPr sz="5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classificati</a:t>
            </a:r>
            <a:r>
              <a:rPr sz="510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dalla</a:t>
            </a:r>
            <a:r>
              <a:rPr sz="510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100" spc="41">
                <a:solidFill>
                  <a:srgbClr val="010101"/>
                </a:solidFill>
                <a:latin typeface="RVDAWU+Montserrat-Italic"/>
                <a:cs typeface="RVDAWU+Montserrat-Italic"/>
              </a:rPr>
              <a:t>Banca</a:t>
            </a:r>
            <a:r>
              <a:rPr sz="5100" spc="107">
                <a:solidFill>
                  <a:srgbClr val="010101"/>
                </a:solidFill>
                <a:latin typeface="RVDAWU+Montserrat-Italic"/>
                <a:cs typeface="RVDAWU+Montserrat-Italic"/>
              </a:rPr>
              <a:t> </a:t>
            </a:r>
            <a:r>
              <a:rPr sz="5100" spc="52">
                <a:solidFill>
                  <a:srgbClr val="010101"/>
                </a:solidFill>
                <a:latin typeface="RVDAWU+Montserrat-Italic"/>
                <a:cs typeface="RVDAWU+Montserrat-Italic"/>
              </a:rPr>
              <a:t>Mondiale</a:t>
            </a:r>
            <a:r>
              <a:rPr sz="5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come</a:t>
            </a:r>
          </a:p>
          <a:p>
            <a:pPr marL="238459" marR="0">
              <a:lnSpc>
                <a:spcPts val="6201"/>
              </a:lnSpc>
              <a:spcBef>
                <a:spcPts val="970"/>
              </a:spcBef>
              <a:spcAft>
                <a:spcPct val="0"/>
              </a:spcAft>
            </a:pPr>
            <a:r>
              <a:rPr sz="5100" b="1" spc="4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"situazioni</a:t>
            </a:r>
            <a:r>
              <a:rPr sz="5100" b="1" spc="217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100" b="1" spc="4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fragili</a:t>
            </a:r>
            <a:r>
              <a:rPr sz="5100" b="1" spc="217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100" b="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e</a:t>
            </a:r>
            <a:r>
              <a:rPr sz="5100" b="1" spc="25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100" b="1" spc="4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colpite</a:t>
            </a:r>
            <a:r>
              <a:rPr sz="5100" b="1" spc="21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100" b="1" spc="4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da</a:t>
            </a:r>
            <a:r>
              <a:rPr sz="5100" b="1" spc="21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100" b="1" spc="4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conflitti"</a:t>
            </a:r>
          </a:p>
        </p:txBody>
      </p:sp>
    </p:spTree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0491" y="178395"/>
            <a:ext cx="18800696" cy="119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97"/>
              </a:lnSpc>
              <a:spcBef>
                <a:spcPct val="0"/>
              </a:spcBef>
              <a:spcAft>
                <a:spcPct val="0"/>
              </a:spcAft>
            </a:pPr>
            <a:r>
              <a:rPr sz="3450" spc="29">
                <a:solidFill>
                  <a:srgbClr val="000000"/>
                </a:solidFill>
                <a:latin typeface="EVJMAI+Montserrat-Regular"/>
                <a:cs typeface="EVJMAI+Montserrat-Regular"/>
              </a:rPr>
              <a:t>Quasi</a:t>
            </a:r>
            <a:r>
              <a:rPr sz="3450" spc="35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29">
                <a:solidFill>
                  <a:srgbClr val="000000"/>
                </a:solidFill>
                <a:latin typeface="EVJMAI+Montserrat-Regular"/>
                <a:cs typeface="EVJMAI+Montserrat-Regular"/>
              </a:rPr>
              <a:t>un</a:t>
            </a:r>
            <a:r>
              <a:rPr sz="3450" spc="32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30">
                <a:solidFill>
                  <a:srgbClr val="000000"/>
                </a:solidFill>
                <a:latin typeface="EVJMAI+Montserrat-Regular"/>
                <a:cs typeface="EVJMAI+Montserrat-Regular"/>
              </a:rPr>
              <a:t>miliardo</a:t>
            </a:r>
            <a:r>
              <a:rPr sz="3450" spc="31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29">
                <a:solidFill>
                  <a:srgbClr val="000000"/>
                </a:solidFill>
                <a:latin typeface="EVJMAI+Montserrat-Regular"/>
                <a:cs typeface="EVJMAI+Montserrat-Regular"/>
              </a:rPr>
              <a:t>di</a:t>
            </a:r>
            <a:r>
              <a:rPr sz="3450" spc="35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30">
                <a:solidFill>
                  <a:srgbClr val="000000"/>
                </a:solidFill>
                <a:latin typeface="EVJMAI+Montserrat-Regular"/>
                <a:cs typeface="EVJMAI+Montserrat-Regular"/>
              </a:rPr>
              <a:t>persone</a:t>
            </a:r>
            <a:r>
              <a:rPr sz="3450" spc="32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31">
                <a:solidFill>
                  <a:srgbClr val="000000"/>
                </a:solidFill>
                <a:latin typeface="EVJMAI+Montserrat-Regular"/>
                <a:cs typeface="EVJMAI+Montserrat-Regular"/>
              </a:rPr>
              <a:t>vive </a:t>
            </a:r>
            <a:r>
              <a:rPr sz="3450" spc="32">
                <a:solidFill>
                  <a:srgbClr val="000000"/>
                </a:solidFill>
                <a:latin typeface="EVJMAI+Montserrat-Regular"/>
                <a:cs typeface="EVJMAI+Montserrat-Regular"/>
              </a:rPr>
              <a:t>in</a:t>
            </a:r>
            <a:r>
              <a:rPr sz="3450" spc="29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30">
                <a:solidFill>
                  <a:srgbClr val="000000"/>
                </a:solidFill>
                <a:latin typeface="EVJMAI+Montserrat-Regular"/>
                <a:cs typeface="EVJMAI+Montserrat-Regular"/>
              </a:rPr>
              <a:t>situazioni</a:t>
            </a:r>
            <a:r>
              <a:rPr sz="3450" spc="34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29">
                <a:solidFill>
                  <a:srgbClr val="000000"/>
                </a:solidFill>
                <a:latin typeface="EVJMAI+Montserrat-Regular"/>
                <a:cs typeface="EVJMAI+Montserrat-Regular"/>
              </a:rPr>
              <a:t>di</a:t>
            </a:r>
            <a:r>
              <a:rPr sz="3450" spc="35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31">
                <a:solidFill>
                  <a:srgbClr val="000000"/>
                </a:solidFill>
                <a:latin typeface="EVJMAI+Montserrat-Regular"/>
                <a:cs typeface="EVJMAI+Montserrat-Regular"/>
              </a:rPr>
              <a:t>fragilità </a:t>
            </a:r>
            <a:r>
              <a:rPr sz="3450">
                <a:solidFill>
                  <a:srgbClr val="000000"/>
                </a:solidFill>
                <a:latin typeface="EVJMAI+Montserrat-Regular"/>
                <a:cs typeface="EVJMAI+Montserrat-Regular"/>
              </a:rPr>
              <a:t>e</a:t>
            </a:r>
            <a:r>
              <a:rPr sz="3450" spc="62">
                <a:solidFill>
                  <a:srgbClr val="000000"/>
                </a:solidFill>
                <a:latin typeface="EVJMAI+Montserrat-Regular"/>
                <a:cs typeface="EVJMAI+Montserrat-Regular"/>
              </a:rPr>
              <a:t> </a:t>
            </a:r>
            <a:r>
              <a:rPr sz="3450" spc="31">
                <a:solidFill>
                  <a:srgbClr val="000000"/>
                </a:solidFill>
                <a:latin typeface="EVJMAI+Montserrat-Regular"/>
                <a:cs typeface="EVJMAI+Montserrat-Regular"/>
              </a:rPr>
              <a:t>conflitto </a:t>
            </a:r>
            <a:r>
              <a:rPr sz="3450" spc="30">
                <a:solidFill>
                  <a:srgbClr val="000000"/>
                </a:solidFill>
                <a:latin typeface="EVJMAI+Montserrat-Regular"/>
                <a:cs typeface="EVJMAI+Montserrat-Regular"/>
              </a:rPr>
              <a:t>(FCS).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7892" y="789797"/>
            <a:ext cx="6648479" cy="119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04"/>
              </a:lnSpc>
              <a:spcBef>
                <a:spcPct val="0"/>
              </a:spcBef>
              <a:spcAft>
                <a:spcPct val="0"/>
              </a:spcAft>
            </a:pPr>
            <a:r>
              <a:rPr sz="3450" spc="33">
                <a:solidFill>
                  <a:srgbClr val="000000"/>
                </a:solidFill>
                <a:latin typeface="RVDAWU+Montserrat-Italic"/>
                <a:cs typeface="RVDAWU+Montserrat-Italic"/>
              </a:rPr>
              <a:t>(Fonte:</a:t>
            </a:r>
            <a:r>
              <a:rPr sz="3450" spc="75">
                <a:solidFill>
                  <a:srgbClr val="000000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00000"/>
                </a:solidFill>
                <a:latin typeface="RVDAWU+Montserrat-Italic"/>
                <a:cs typeface="RVDAWU+Montserrat-Italic"/>
              </a:rPr>
              <a:t>World</a:t>
            </a:r>
            <a:r>
              <a:rPr sz="3450" spc="75">
                <a:solidFill>
                  <a:srgbClr val="000000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00000"/>
                </a:solidFill>
                <a:latin typeface="RVDAWU+Montserrat-Italic"/>
                <a:cs typeface="RVDAWU+Montserrat-Italic"/>
              </a:rPr>
              <a:t>Bank,</a:t>
            </a:r>
            <a:r>
              <a:rPr sz="3450" spc="75">
                <a:solidFill>
                  <a:srgbClr val="000000"/>
                </a:solidFill>
                <a:latin typeface="RVDAWU+Montserrat-Italic"/>
                <a:cs typeface="RVDAWU+Montserrat-Italic"/>
              </a:rPr>
              <a:t> </a:t>
            </a:r>
            <a:r>
              <a:rPr sz="3450" spc="33">
                <a:solidFill>
                  <a:srgbClr val="000000"/>
                </a:solidFill>
                <a:latin typeface="RVDAWU+Montserrat-Italic"/>
                <a:cs typeface="RVDAWU+Montserrat-Italic"/>
              </a:rPr>
              <a:t>2023)</a:t>
            </a:r>
          </a:p>
        </p:txBody>
      </p:sp>
    </p:spTree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0260" y="2181131"/>
            <a:ext cx="3444110" cy="15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7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49">
                <a:solidFill>
                  <a:srgbClr val="010101"/>
                </a:solidFill>
                <a:latin typeface="VJHFQK+Montserrat-Bold"/>
                <a:cs typeface="VJHFQK+Montserrat-Bold"/>
              </a:rPr>
              <a:t>Altri</a:t>
            </a:r>
            <a:r>
              <a:rPr sz="44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400" b="1" spc="50">
                <a:solidFill>
                  <a:srgbClr val="010101"/>
                </a:solidFill>
                <a:latin typeface="VJHFQK+Montserrat-Bold"/>
                <a:cs typeface="VJHFQK+Montserrat-Bold"/>
              </a:rPr>
              <a:t>dati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7065" y="2958943"/>
            <a:ext cx="16161848" cy="3007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25"/>
              </a:lnSpc>
              <a:spcBef>
                <a:spcPct val="0"/>
              </a:spcBef>
              <a:spcAft>
                <a:spcPct val="0"/>
              </a:spcAft>
            </a:pP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3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Nazioni</a:t>
            </a:r>
            <a:r>
              <a:rPr sz="43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Unite</a:t>
            </a:r>
            <a:r>
              <a:rPr sz="43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negli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ultimi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anni</a:t>
            </a:r>
            <a:r>
              <a:rPr sz="43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hanno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registrato</a:t>
            </a:r>
          </a:p>
          <a:p>
            <a:pPr marL="361123" marR="0">
              <a:lnSpc>
                <a:spcPts val="5241"/>
              </a:lnSpc>
              <a:spcBef>
                <a:spcPts val="763"/>
              </a:spcBef>
              <a:spcAft>
                <a:spcPct val="0"/>
              </a:spcAft>
            </a:pPr>
            <a:r>
              <a:rPr sz="43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una</a:t>
            </a:r>
            <a:r>
              <a:rPr sz="43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media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3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circa</a:t>
            </a:r>
            <a:r>
              <a:rPr sz="430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400</a:t>
            </a:r>
            <a:r>
              <a:rPr sz="43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uccisioni</a:t>
            </a:r>
            <a:r>
              <a:rPr sz="43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30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persone</a:t>
            </a:r>
            <a:r>
              <a:rPr sz="4300" strike="sngStrike" spc="8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</a:p>
          <a:p>
            <a:pPr marL="3266806" marR="0">
              <a:lnSpc>
                <a:spcPts val="5241"/>
              </a:lnSpc>
              <a:spcBef>
                <a:spcPts val="763"/>
              </a:spcBef>
              <a:spcAft>
                <a:spcPct val="0"/>
              </a:spcAft>
            </a:pPr>
            <a:r>
              <a:rPr sz="4300" strike="sngStrike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difendevano</a:t>
            </a:r>
            <a:r>
              <a:rPr sz="4300" strike="sngStrike" spc="8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300" strike="sngStrike" spc="12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diritti</a:t>
            </a:r>
            <a:r>
              <a:rPr sz="4300" strike="sngStrike" spc="9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trike="sngStrike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uman</a:t>
            </a:r>
            <a:r>
              <a:rPr sz="4300" spc="-197">
                <a:solidFill>
                  <a:srgbClr val="010101"/>
                </a:solidFill>
                <a:latin typeface="EVJMAI+Montserrat-Regular"/>
                <a:cs typeface="EVJMAI+Montserrat-Regular"/>
              </a:rPr>
              <a:t>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8586" y="5942947"/>
            <a:ext cx="12873445" cy="3175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0355" marR="0">
              <a:lnSpc>
                <a:spcPts val="4410"/>
              </a:lnSpc>
              <a:spcBef>
                <a:spcPct val="0"/>
              </a:spcBef>
              <a:spcAft>
                <a:spcPct val="0"/>
              </a:spcAft>
            </a:pPr>
            <a:r>
              <a:rPr sz="36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(Attivisti</a:t>
            </a:r>
            <a:r>
              <a:rPr sz="36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3600" spc="8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giornalisti</a:t>
            </a:r>
            <a:r>
              <a:rPr sz="36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36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vivevano</a:t>
            </a:r>
            <a:r>
              <a:rPr sz="36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36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</a:p>
          <a:p>
            <a:pPr marL="574009" marR="0">
              <a:lnSpc>
                <a:spcPts val="4410"/>
              </a:lnSpc>
              <a:spcBef>
                <a:spcPts val="654"/>
              </a:spcBef>
              <a:spcAft>
                <a:spcPct val="0"/>
              </a:spcAft>
            </a:pPr>
            <a:r>
              <a:rPr sz="36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particolarmente</a:t>
            </a:r>
            <a:r>
              <a:rPr sz="36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3600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rischio </a:t>
            </a:r>
            <a:r>
              <a:rPr sz="36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sicurezza</a:t>
            </a:r>
            <a:r>
              <a:rPr sz="36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3600" spc="8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36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si</a:t>
            </a:r>
          </a:p>
          <a:p>
            <a:pPr marL="0" marR="0">
              <a:lnSpc>
                <a:spcPts val="4410"/>
              </a:lnSpc>
              <a:spcBef>
                <a:spcPts val="604"/>
              </a:spcBef>
              <a:spcAft>
                <a:spcPct val="0"/>
              </a:spcAft>
            </a:pPr>
            <a:r>
              <a:rPr sz="36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battevano</a:t>
            </a:r>
            <a:r>
              <a:rPr sz="36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  <a:r>
              <a:rPr sz="36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costruire</a:t>
            </a:r>
            <a:r>
              <a:rPr sz="36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una</a:t>
            </a:r>
            <a:r>
              <a:rPr sz="36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società</a:t>
            </a:r>
            <a:r>
              <a:rPr sz="36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più</a:t>
            </a:r>
            <a:r>
              <a:rPr sz="36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giusta</a:t>
            </a:r>
            <a:r>
              <a:rPr sz="36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6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4443098" marR="0">
              <a:lnSpc>
                <a:spcPts val="4410"/>
              </a:lnSpc>
              <a:spcBef>
                <a:spcPts val="654"/>
              </a:spcBef>
              <a:spcAft>
                <a:spcPct val="0"/>
              </a:spcAft>
            </a:pPr>
            <a:r>
              <a:rPr sz="36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inclusiva).</a:t>
            </a:r>
          </a:p>
        </p:txBody>
      </p:sp>
    </p:spTree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36999" y="994724"/>
            <a:ext cx="9096152" cy="334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752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  <a:p>
            <a:pPr marL="0" marR="0">
              <a:lnSpc>
                <a:spcPts val="6322"/>
              </a:lnSpc>
              <a:spcBef>
                <a:spcPts val="5882"/>
              </a:spcBef>
              <a:spcAft>
                <a:spcPct val="0"/>
              </a:spcAft>
            </a:pPr>
            <a:r>
              <a:rPr sz="5200" b="1" spc="4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GLOBAL</a:t>
            </a:r>
            <a:r>
              <a:rPr sz="5200" b="1" spc="22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200" b="1" spc="42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PEACE</a:t>
            </a:r>
            <a:r>
              <a:rPr sz="5200" b="1" spc="21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200" b="1" spc="42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INDEX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9743" y="3953022"/>
            <a:ext cx="14372791" cy="19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03"/>
              </a:lnSpc>
              <a:spcBef>
                <a:spcPct val="0"/>
              </a:spcBef>
              <a:spcAft>
                <a:spcPct val="0"/>
              </a:spcAft>
            </a:pPr>
            <a:r>
              <a:rPr sz="5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575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</a:t>
            </a:r>
            <a:r>
              <a:rPr sz="575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575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attivi</a:t>
            </a:r>
            <a:r>
              <a:rPr sz="5750" spc="2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b="1" spc="54">
                <a:solidFill>
                  <a:srgbClr val="010101"/>
                </a:solidFill>
                <a:latin typeface="VJHFQK+Montserrat-Bold"/>
                <a:cs typeface="VJHFQK+Montserrat-Bold"/>
              </a:rPr>
              <a:t>56</a:t>
            </a:r>
            <a:r>
              <a:rPr sz="5750" b="1" spc="-29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75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conflitti: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39248" y="5361179"/>
            <a:ext cx="14819328" cy="33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14"/>
              </a:lnSpc>
              <a:spcBef>
                <a:spcPct val="0"/>
              </a:spcBef>
              <a:spcAft>
                <a:spcPct val="0"/>
              </a:spcAft>
            </a:pPr>
            <a:r>
              <a:rPr sz="475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4750" spc="11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  <a:r>
              <a:rPr sz="475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3">
                <a:solidFill>
                  <a:srgbClr val="010101"/>
                </a:solidFill>
                <a:latin typeface="EVJMAI+Montserrat-Regular"/>
                <a:cs typeface="EVJMAI+Montserrat-Regular"/>
              </a:rPr>
              <a:t>NUMERO</a:t>
            </a:r>
            <a:r>
              <a:rPr sz="4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57">
                <a:solidFill>
                  <a:srgbClr val="010101"/>
                </a:solidFill>
                <a:latin typeface="EVJMAI+Montserrat-Regular"/>
                <a:cs typeface="EVJMAI+Montserrat-Regular"/>
              </a:rPr>
              <a:t>PIÙ</a:t>
            </a:r>
            <a:r>
              <a:rPr sz="475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ALTO</a:t>
            </a:r>
            <a:r>
              <a:rPr sz="475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4">
                <a:solidFill>
                  <a:srgbClr val="010101"/>
                </a:solidFill>
                <a:latin typeface="EVJMAI+Montserrat-Regular"/>
                <a:cs typeface="EVJMAI+Montserrat-Regular"/>
              </a:rPr>
              <a:t>MAI</a:t>
            </a:r>
            <a:r>
              <a:rPr sz="47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REGISTRATO</a:t>
            </a:r>
          </a:p>
          <a:p>
            <a:pPr marL="295485" marR="0">
              <a:lnSpc>
                <a:spcPts val="5814"/>
              </a:lnSpc>
              <a:spcBef>
                <a:spcPts val="863"/>
              </a:spcBef>
              <a:spcAft>
                <a:spcPct val="0"/>
              </a:spcAft>
            </a:pPr>
            <a:r>
              <a:rPr sz="475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DALLA</a:t>
            </a:r>
            <a:r>
              <a:rPr sz="4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58">
                <a:solidFill>
                  <a:srgbClr val="010101"/>
                </a:solidFill>
                <a:latin typeface="EVJMAI+Montserrat-Regular"/>
                <a:cs typeface="EVJMAI+Montserrat-Regular"/>
              </a:rPr>
              <a:t>FINE</a:t>
            </a:r>
            <a:r>
              <a:rPr sz="47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0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</a:t>
            </a:r>
            <a:r>
              <a:rPr sz="4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SECONDA</a:t>
            </a:r>
            <a:r>
              <a:rPr sz="4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50" spc="62">
                <a:solidFill>
                  <a:srgbClr val="010101"/>
                </a:solidFill>
                <a:latin typeface="EVJMAI+Montserrat-Regular"/>
                <a:cs typeface="EVJMAI+Montserrat-Regular"/>
              </a:rPr>
              <a:t>GUERRA</a:t>
            </a:r>
          </a:p>
          <a:p>
            <a:pPr marL="4581000" marR="0">
              <a:lnSpc>
                <a:spcPts val="5814"/>
              </a:lnSpc>
              <a:spcBef>
                <a:spcPts val="863"/>
              </a:spcBef>
              <a:spcAft>
                <a:spcPct val="0"/>
              </a:spcAft>
            </a:pPr>
            <a:r>
              <a:rPr sz="4750" spc="61">
                <a:solidFill>
                  <a:srgbClr val="010101"/>
                </a:solidFill>
                <a:latin typeface="EVJMAI+Montserrat-Regular"/>
                <a:cs typeface="EVJMAI+Montserrat-Regular"/>
              </a:rPr>
              <a:t>MONDIALE.</a:t>
            </a:r>
          </a:p>
        </p:txBody>
      </p:sp>
    </p:spTree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6999" y="2544756"/>
            <a:ext cx="9096152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GLOBAL</a:t>
            </a:r>
            <a:r>
              <a:rPr sz="5200" b="1" spc="22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200" b="1" spc="42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PEACE</a:t>
            </a:r>
            <a:r>
              <a:rPr sz="5200" b="1" spc="21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5200" b="1" spc="42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INDEX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7320" y="3815719"/>
            <a:ext cx="17819153" cy="156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ct val="0"/>
              </a:spcBef>
              <a:spcAft>
                <a:spcPct val="0"/>
              </a:spcAft>
            </a:pP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L’anno</a:t>
            </a:r>
            <a:r>
              <a:rPr sz="455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scorso</a:t>
            </a:r>
            <a:r>
              <a:rPr sz="455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si</a:t>
            </a:r>
            <a:r>
              <a:rPr sz="45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455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registrati</a:t>
            </a:r>
            <a:r>
              <a:rPr sz="4550" spc="-2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162mila</a:t>
            </a:r>
            <a:r>
              <a:rPr sz="4500" b="1" spc="-46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5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decessi</a:t>
            </a:r>
            <a:r>
              <a:rPr sz="45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legati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31663" y="4763901"/>
            <a:ext cx="3902803" cy="1568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ct val="0"/>
              </a:spcBef>
              <a:spcAft>
                <a:spcPct val="0"/>
              </a:spcAft>
            </a:pPr>
            <a:r>
              <a:rPr sz="455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ai</a:t>
            </a:r>
            <a:r>
              <a:rPr sz="45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5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conflitti.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7750" y="5941386"/>
            <a:ext cx="16916746" cy="2508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41"/>
              </a:lnSpc>
              <a:spcBef>
                <a:spcPct val="0"/>
              </a:spcBef>
              <a:spcAft>
                <a:spcPct val="0"/>
              </a:spcAft>
            </a:pPr>
            <a:r>
              <a:rPr sz="48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850" spc="1163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L’Ucraina:</a:t>
            </a:r>
            <a:r>
              <a:rPr sz="48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83.000</a:t>
            </a:r>
            <a:r>
              <a:rPr sz="48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morti</a:t>
            </a:r>
          </a:p>
          <a:p>
            <a:pPr marL="0" marR="0">
              <a:lnSpc>
                <a:spcPts val="5841"/>
              </a:lnSpc>
              <a:spcBef>
                <a:spcPts val="917"/>
              </a:spcBef>
              <a:spcAft>
                <a:spcPct val="0"/>
              </a:spcAft>
            </a:pPr>
            <a:r>
              <a:rPr sz="48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850" spc="1163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Palestina:</a:t>
            </a:r>
            <a:r>
              <a:rPr sz="48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almeno</a:t>
            </a:r>
            <a:r>
              <a:rPr sz="48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33.000</a:t>
            </a:r>
            <a:r>
              <a:rPr sz="48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(fino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ad</a:t>
            </a:r>
            <a:r>
              <a:rPr sz="48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aprile</a:t>
            </a:r>
            <a:r>
              <a:rPr sz="48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2024).</a:t>
            </a:r>
          </a:p>
        </p:txBody>
      </p:sp>
    </p:spTree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9311" y="2723111"/>
            <a:ext cx="15057441" cy="165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65"/>
              </a:lnSpc>
              <a:spcBef>
                <a:spcPct val="0"/>
              </a:spcBef>
              <a:spcAft>
                <a:spcPct val="0"/>
              </a:spcAft>
            </a:pPr>
            <a:r>
              <a:rPr sz="480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MINISTERO</a:t>
            </a:r>
            <a:r>
              <a:rPr sz="480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</a:t>
            </a:r>
            <a:r>
              <a:rPr sz="480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SALUTE</a:t>
            </a:r>
            <a:r>
              <a:rPr sz="480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80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PALESTINESE: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4353" y="3990053"/>
            <a:ext cx="17325705" cy="1622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21"/>
              </a:lnSpc>
              <a:spcBef>
                <a:spcPct val="0"/>
              </a:spcBef>
              <a:spcAft>
                <a:spcPct val="0"/>
              </a:spcAft>
            </a:pP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Dal</a:t>
            </a:r>
            <a:r>
              <a:rPr sz="47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>
                <a:solidFill>
                  <a:srgbClr val="010101"/>
                </a:solidFill>
                <a:latin typeface="EVJMAI+Montserrat-Regular"/>
                <a:cs typeface="EVJMAI+Montserrat-Regular"/>
              </a:rPr>
              <a:t>7</a:t>
            </a:r>
            <a:r>
              <a:rPr sz="4700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ottobre</a:t>
            </a:r>
            <a:r>
              <a:rPr sz="47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2023</a:t>
            </a:r>
            <a:r>
              <a:rPr sz="47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al</a:t>
            </a:r>
            <a:r>
              <a:rPr sz="47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19</a:t>
            </a:r>
            <a:r>
              <a:rPr sz="47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gennaio</a:t>
            </a:r>
            <a:r>
              <a:rPr sz="47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2025</a:t>
            </a:r>
            <a:r>
              <a:rPr sz="47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4700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Gaza</a:t>
            </a:r>
            <a:r>
              <a:rPr sz="47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4711" y="4824697"/>
            <a:ext cx="16732993" cy="1622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21"/>
              </a:lnSpc>
              <a:spcBef>
                <a:spcPct val="0"/>
              </a:spcBef>
              <a:spcAft>
                <a:spcPct val="0"/>
              </a:spcAft>
            </a:pP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morte</a:t>
            </a:r>
            <a:r>
              <a:rPr sz="4700" spc="2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46.913</a:t>
            </a:r>
            <a:r>
              <a:rPr sz="47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700" b="1" spc="48">
                <a:solidFill>
                  <a:srgbClr val="010101"/>
                </a:solidFill>
                <a:latin typeface="VJHFQK+Montserrat-Bold"/>
                <a:cs typeface="VJHFQK+Montserrat-Bold"/>
              </a:rPr>
              <a:t>persone</a:t>
            </a:r>
            <a:r>
              <a:rPr sz="47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700" spc="7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110.750</a:t>
            </a:r>
            <a:r>
              <a:rPr sz="47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47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state</a:t>
            </a:r>
            <a:r>
              <a:rPr sz="4700" spc="-5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7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ferite</a:t>
            </a:r>
            <a:r>
              <a:rPr sz="4700">
                <a:solidFill>
                  <a:srgbClr val="010101"/>
                </a:solidFill>
                <a:latin typeface="EVJMAI+Montserrat-Regular"/>
                <a:cs typeface="EVJMAI+Montserrat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9628" y="6465047"/>
            <a:ext cx="17555725" cy="30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17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400" spc="1068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3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  <a:r>
              <a:rPr sz="43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59%</a:t>
            </a:r>
            <a:r>
              <a:rPr sz="43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 </a:t>
            </a:r>
            <a:r>
              <a:rPr sz="43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persone</a:t>
            </a:r>
            <a:r>
              <a:rPr sz="43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uccise</a:t>
            </a:r>
            <a:r>
              <a:rPr sz="43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erano</a:t>
            </a:r>
            <a:r>
              <a:rPr sz="43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donne,</a:t>
            </a:r>
            <a:r>
              <a:rPr sz="435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bambini</a:t>
            </a:r>
            <a:r>
              <a:rPr sz="435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ed</a:t>
            </a:r>
          </a:p>
          <a:p>
            <a:pPr marL="470926" marR="0">
              <a:lnSpc>
                <a:spcPts val="5317"/>
              </a:lnSpc>
              <a:spcBef>
                <a:spcPts val="789"/>
              </a:spcBef>
              <a:spcAft>
                <a:spcPct val="0"/>
              </a:spcAft>
            </a:pPr>
            <a:r>
              <a:rPr sz="43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anziani;</a:t>
            </a:r>
          </a:p>
          <a:p>
            <a:pPr marL="0" marR="0">
              <a:lnSpc>
                <a:spcPts val="5317"/>
              </a:lnSpc>
              <a:spcBef>
                <a:spcPts val="789"/>
              </a:spcBef>
              <a:spcAft>
                <a:spcPct val="0"/>
              </a:spcAft>
            </a:pPr>
            <a:r>
              <a:rPr sz="440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4400" spc="1068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43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  <a:r>
              <a:rPr sz="43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49">
                <a:solidFill>
                  <a:srgbClr val="010101"/>
                </a:solidFill>
                <a:latin typeface="EVJMAI+Montserrat-Regular"/>
                <a:cs typeface="EVJMAI+Montserrat-Regular"/>
              </a:rPr>
              <a:t>41%</a:t>
            </a:r>
            <a:r>
              <a:rPr sz="43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erano</a:t>
            </a:r>
            <a:r>
              <a:rPr sz="43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uomini.</a:t>
            </a:r>
          </a:p>
        </p:txBody>
      </p:sp>
    </p:spTree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965968" cy="313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  <a:p>
            <a:pPr marL="53222" marR="0">
              <a:lnSpc>
                <a:spcPts val="6322"/>
              </a:lnSpc>
              <a:spcBef>
                <a:spcPts val="4262"/>
              </a:spcBef>
              <a:spcAft>
                <a:spcPct val="0"/>
              </a:spcAft>
            </a:pPr>
            <a:r>
              <a:rPr sz="52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IDENTITÀ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PERDUTE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9414" y="3482176"/>
            <a:ext cx="17854980" cy="3007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25"/>
              </a:lnSpc>
              <a:spcBef>
                <a:spcPct val="0"/>
              </a:spcBef>
              <a:spcAft>
                <a:spcPct val="0"/>
              </a:spcAft>
            </a:pPr>
            <a:r>
              <a:rPr sz="43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parecchi</a:t>
            </a:r>
            <a:r>
              <a:rPr sz="43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3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4300" spc="7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carente</a:t>
            </a:r>
            <a:r>
              <a:rPr sz="43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anche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la</a:t>
            </a:r>
            <a:r>
              <a:rPr sz="4300" spc="1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registrazione</a:t>
            </a:r>
            <a:r>
              <a:rPr sz="43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delle</a:t>
            </a:r>
          </a:p>
          <a:p>
            <a:pPr marL="1340250" marR="0">
              <a:lnSpc>
                <a:spcPts val="5225"/>
              </a:lnSpc>
              <a:spcBef>
                <a:spcPts val="776"/>
              </a:spcBef>
              <a:spcAft>
                <a:spcPct val="0"/>
              </a:spcAft>
            </a:pPr>
            <a:r>
              <a:rPr sz="4300" b="1" spc="30">
                <a:solidFill>
                  <a:srgbClr val="010101"/>
                </a:solidFill>
                <a:latin typeface="VJHFQK+Montserrat-Bold"/>
                <a:cs typeface="VJHFQK+Montserrat-Bold"/>
              </a:rPr>
              <a:t>nascite</a:t>
            </a:r>
            <a:r>
              <a:rPr sz="4300">
                <a:solidFill>
                  <a:srgbClr val="010101"/>
                </a:solidFill>
                <a:latin typeface="EVJMAI+Montserrat-Regular"/>
                <a:cs typeface="EVJMAI+Montserrat-Regular"/>
              </a:rPr>
              <a:t>:</a:t>
            </a:r>
            <a:r>
              <a:rPr sz="4300" spc="7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43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</a:t>
            </a:r>
            <a:r>
              <a:rPr sz="43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43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troppi</a:t>
            </a:r>
            <a:r>
              <a:rPr sz="43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300" spc="7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bambini</a:t>
            </a:r>
            <a:r>
              <a:rPr sz="43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</a:p>
          <a:p>
            <a:pPr marL="3891534" marR="0">
              <a:lnSpc>
                <a:spcPts val="5225"/>
              </a:lnSpc>
              <a:spcBef>
                <a:spcPts val="776"/>
              </a:spcBef>
              <a:spcAft>
                <a:spcPct val="0"/>
              </a:spcAft>
            </a:pP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ufficialmente</a:t>
            </a:r>
            <a:r>
              <a:rPr sz="43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non</a:t>
            </a:r>
            <a:r>
              <a:rPr sz="43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esistono.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5272" y="6304044"/>
            <a:ext cx="18345472" cy="148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25"/>
              </a:lnSpc>
              <a:spcBef>
                <a:spcPct val="0"/>
              </a:spcBef>
              <a:spcAft>
                <a:spcPct val="0"/>
              </a:spcAft>
            </a:pP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3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registrazione</a:t>
            </a:r>
            <a:r>
              <a:rPr sz="43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</a:t>
            </a:r>
            <a:r>
              <a:rPr sz="43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nascita</a:t>
            </a:r>
            <a:r>
              <a:rPr sz="43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4300" spc="7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fondamentale:</a:t>
            </a:r>
            <a:r>
              <a:rPr sz="430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3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garantisce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8702" y="7066299"/>
            <a:ext cx="11883742" cy="148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25"/>
              </a:lnSpc>
              <a:spcBef>
                <a:spcPct val="0"/>
              </a:spcBef>
              <a:spcAft>
                <a:spcPct val="0"/>
              </a:spcAft>
            </a:pPr>
            <a:r>
              <a:rPr sz="43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l’accesso</a:t>
            </a:r>
            <a:r>
              <a:rPr sz="43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ai</a:t>
            </a:r>
            <a:r>
              <a:rPr sz="43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propri</a:t>
            </a:r>
            <a:r>
              <a:rPr sz="43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diritti</a:t>
            </a:r>
            <a:r>
              <a:rPr sz="4300" b="1" spc="4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individuali.</a:t>
            </a:r>
          </a:p>
        </p:txBody>
      </p:sp>
    </p:spTree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2969" y="2674174"/>
            <a:ext cx="18646525" cy="230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9"/>
              </a:lnSpc>
              <a:spcBef>
                <a:spcPct val="0"/>
              </a:spcBef>
              <a:spcAft>
                <a:spcPct val="0"/>
              </a:spcAft>
            </a:pPr>
            <a:r>
              <a:rPr sz="4400" b="1" spc="47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BIRTH</a:t>
            </a:r>
            <a:r>
              <a:rPr sz="4400" b="1" spc="19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7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REGISTRATION</a:t>
            </a:r>
            <a:r>
              <a:rPr sz="4400" b="1" spc="19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FOR</a:t>
            </a:r>
            <a:r>
              <a:rPr sz="440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EVERY</a:t>
            </a:r>
            <a:r>
              <a:rPr sz="440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7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CHILD</a:t>
            </a:r>
            <a:r>
              <a:rPr sz="4400" b="1" spc="191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BY</a:t>
            </a:r>
            <a:r>
              <a:rPr sz="440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7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2030:</a:t>
            </a:r>
            <a:r>
              <a:rPr sz="4400" b="1" spc="18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ARE</a:t>
            </a:r>
          </a:p>
          <a:p>
            <a:pPr marL="5692531" marR="0">
              <a:lnSpc>
                <a:spcPts val="5369"/>
              </a:lnSpc>
              <a:spcBef>
                <a:spcPts val="747"/>
              </a:spcBef>
              <a:spcAft>
                <a:spcPct val="0"/>
              </a:spcAft>
            </a:pPr>
            <a:r>
              <a:rPr sz="4400" b="1" spc="5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WE</a:t>
            </a:r>
            <a:r>
              <a:rPr sz="4400" b="1" spc="18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ON</a:t>
            </a:r>
            <a:r>
              <a:rPr sz="4400" b="1" spc="190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400" b="1" spc="4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TRACK?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8223" y="4602493"/>
            <a:ext cx="16935518" cy="360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842" marR="0">
              <a:lnSpc>
                <a:spcPts val="5010"/>
              </a:lnSpc>
              <a:spcBef>
                <a:spcPct val="0"/>
              </a:spcBef>
              <a:spcAft>
                <a:spcPct val="0"/>
              </a:spcAft>
            </a:pP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Negli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ultimi</a:t>
            </a:r>
            <a:r>
              <a:rPr sz="4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quindici</a:t>
            </a:r>
            <a:r>
              <a:rPr sz="4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anni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percentuale</a:t>
            </a:r>
            <a:r>
              <a:rPr sz="4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bambini</a:t>
            </a:r>
          </a:p>
          <a:p>
            <a:pPr marL="882863" marR="0">
              <a:lnSpc>
                <a:spcPts val="5010"/>
              </a:lnSpc>
              <a:spcBef>
                <a:spcPts val="794"/>
              </a:spcBef>
              <a:spcAft>
                <a:spcPct val="0"/>
              </a:spcAft>
            </a:pP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sotto</a:t>
            </a:r>
            <a:r>
              <a:rPr sz="41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4100" spc="8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5</a:t>
            </a:r>
            <a:r>
              <a:rPr sz="4100" spc="9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anni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regolarmente</a:t>
            </a:r>
            <a:r>
              <a:rPr sz="4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registrati</a:t>
            </a:r>
            <a:r>
              <a:rPr sz="41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all'anagrafe</a:t>
            </a:r>
          </a:p>
          <a:p>
            <a:pPr marL="0" marR="0">
              <a:lnSpc>
                <a:spcPts val="5010"/>
              </a:lnSpc>
              <a:spcBef>
                <a:spcPts val="744"/>
              </a:spcBef>
              <a:spcAft>
                <a:spcPct val="0"/>
              </a:spcAft>
            </a:pPr>
            <a:r>
              <a:rPr sz="410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nazionale</a:t>
            </a:r>
            <a:r>
              <a:rPr sz="4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4100" spc="9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aumentata</a:t>
            </a:r>
            <a:r>
              <a:rPr sz="410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circa </a:t>
            </a:r>
            <a:r>
              <a:rPr sz="4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  <a:r>
              <a:rPr sz="4100" spc="10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20%</a:t>
            </a:r>
            <a:r>
              <a:rPr sz="4100" b="1" spc="-35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passando</a:t>
            </a:r>
            <a:r>
              <a:rPr sz="41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dal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63%</a:t>
            </a:r>
          </a:p>
          <a:p>
            <a:pPr marL="6536889" marR="0">
              <a:lnSpc>
                <a:spcPts val="5010"/>
              </a:lnSpc>
              <a:spcBef>
                <a:spcPts val="794"/>
              </a:spcBef>
              <a:spcAft>
                <a:spcPct val="0"/>
              </a:spcAft>
            </a:pPr>
            <a:r>
              <a:rPr sz="410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al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b="1" spc="47">
                <a:solidFill>
                  <a:srgbClr val="010101"/>
                </a:solidFill>
                <a:latin typeface="VJHFQK+Montserrat-Bold"/>
                <a:cs typeface="VJHFQK+Montserrat-Bold"/>
              </a:rPr>
              <a:t>75%</a:t>
            </a:r>
          </a:p>
        </p:txBody>
      </p:sp>
    </p:spTree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1092" y="2384955"/>
            <a:ext cx="18988129" cy="234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69"/>
              </a:lnSpc>
              <a:spcBef>
                <a:spcPct val="0"/>
              </a:spcBef>
              <a:spcAft>
                <a:spcPct val="0"/>
              </a:spcAft>
            </a:pPr>
            <a:r>
              <a:rPr sz="4500" b="1" spc="3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BIRTH</a:t>
            </a:r>
            <a:r>
              <a:rPr sz="4500" b="1" spc="18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REGISTRATION</a:t>
            </a:r>
            <a:r>
              <a:rPr sz="4500" b="1" spc="18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FOR</a:t>
            </a:r>
            <a:r>
              <a:rPr sz="4500" b="1" spc="188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5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EVERY</a:t>
            </a:r>
            <a:r>
              <a:rPr sz="4500" b="1" spc="18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CHILD</a:t>
            </a:r>
            <a:r>
              <a:rPr sz="4500" b="1" spc="18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BY</a:t>
            </a:r>
            <a:r>
              <a:rPr sz="4500" b="1" spc="18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6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2030:</a:t>
            </a:r>
            <a:r>
              <a:rPr sz="4500" b="1" spc="19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ARE</a:t>
            </a:r>
          </a:p>
          <a:p>
            <a:pPr marL="5800525" marR="0">
              <a:lnSpc>
                <a:spcPts val="5469"/>
              </a:lnSpc>
              <a:spcBef>
                <a:spcPts val="812"/>
              </a:spcBef>
              <a:spcAft>
                <a:spcPct val="0"/>
              </a:spcAft>
            </a:pPr>
            <a:r>
              <a:rPr sz="4500" b="1" spc="2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WE</a:t>
            </a:r>
            <a:r>
              <a:rPr sz="4500" b="1" spc="195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3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ON</a:t>
            </a:r>
            <a:r>
              <a:rPr sz="4500" b="1" spc="18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500" b="1" spc="35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TRACK?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9566" y="4224138"/>
            <a:ext cx="19376827" cy="3043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38"/>
              </a:lnSpc>
              <a:spcBef>
                <a:spcPct val="0"/>
              </a:spcBef>
              <a:spcAft>
                <a:spcPct val="0"/>
              </a:spcAft>
            </a:pPr>
            <a:r>
              <a:rPr sz="39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39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alcune</a:t>
            </a:r>
            <a:r>
              <a:rPr sz="39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parti</a:t>
            </a:r>
            <a:r>
              <a:rPr sz="39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del</a:t>
            </a:r>
            <a:r>
              <a:rPr sz="39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</a:t>
            </a:r>
            <a:r>
              <a:rPr sz="39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questo</a:t>
            </a:r>
            <a:r>
              <a:rPr sz="39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rimane</a:t>
            </a:r>
            <a:r>
              <a:rPr sz="39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  <a:r>
              <a:rPr sz="39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obiettivo</a:t>
            </a:r>
            <a:r>
              <a:rPr sz="39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lontano:</a:t>
            </a:r>
          </a:p>
          <a:p>
            <a:pPr marL="419655" marR="0">
              <a:lnSpc>
                <a:spcPts val="4744"/>
              </a:lnSpc>
              <a:spcBef>
                <a:spcPts val="1992"/>
              </a:spcBef>
              <a:spcAft>
                <a:spcPct val="0"/>
              </a:spcAft>
            </a:pPr>
            <a:r>
              <a:rPr sz="39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3950" spc="934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9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nell'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Africa</a:t>
            </a:r>
            <a:r>
              <a:rPr sz="39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21">
                <a:solidFill>
                  <a:srgbClr val="010101"/>
                </a:solidFill>
                <a:latin typeface="VJHFQK+Montserrat-Bold"/>
                <a:cs typeface="VJHFQK+Montserrat-Bold"/>
              </a:rPr>
              <a:t>subsahariana</a:t>
            </a:r>
            <a:r>
              <a:rPr sz="39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meno</a:t>
            </a:r>
            <a:r>
              <a:rPr sz="39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</a:t>
            </a:r>
            <a:r>
              <a:rPr sz="39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metà</a:t>
            </a:r>
            <a:r>
              <a:rPr sz="39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17">
                <a:solidFill>
                  <a:srgbClr val="010101"/>
                </a:solidFill>
                <a:latin typeface="EVJMAI+Montserrat-Regular"/>
                <a:cs typeface="EVJMAI+Montserrat-Regular"/>
              </a:rPr>
              <a:t>(</a:t>
            </a:r>
            <a:r>
              <a:rPr sz="3900" b="1" spc="22">
                <a:solidFill>
                  <a:srgbClr val="010101"/>
                </a:solidFill>
                <a:latin typeface="VJHFQK+Montserrat-Bold"/>
                <a:cs typeface="VJHFQK+Montserrat-Bold"/>
              </a:rPr>
              <a:t>46%</a:t>
            </a:r>
            <a:r>
              <a:rPr sz="3900">
                <a:solidFill>
                  <a:srgbClr val="010101"/>
                </a:solidFill>
                <a:latin typeface="EVJMAI+Montserrat-Regular"/>
                <a:cs typeface="EVJMAI+Montserrat-Regular"/>
              </a:rPr>
              <a:t>)</a:t>
            </a:r>
            <a:r>
              <a:rPr sz="3900" spc="6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39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tutti</a:t>
            </a:r>
            <a:r>
              <a:rPr sz="39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>
                <a:solidFill>
                  <a:srgbClr val="010101"/>
                </a:solidFill>
                <a:latin typeface="EVJMAI+Montserrat-Regular"/>
                <a:cs typeface="EVJMAI+Montserrat-Regular"/>
              </a:rPr>
              <a:t>i </a:t>
            </a: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minori</a:t>
            </a:r>
          </a:p>
          <a:p>
            <a:pPr marL="839311" marR="0">
              <a:lnSpc>
                <a:spcPts val="4744"/>
              </a:lnSpc>
              <a:spcBef>
                <a:spcPts val="1991"/>
              </a:spcBef>
              <a:spcAft>
                <a:spcPct val="0"/>
              </a:spcAft>
            </a:pPr>
            <a:r>
              <a:rPr sz="3900" b="1" spc="32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39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>
                <a:solidFill>
                  <a:srgbClr val="010101"/>
                </a:solidFill>
                <a:latin typeface="VJHFQK+Montserrat-Bold"/>
                <a:cs typeface="VJHFQK+Montserrat-Bold"/>
              </a:rPr>
              <a:t>5</a:t>
            </a:r>
            <a:r>
              <a:rPr sz="3900" b="1" spc="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25">
                <a:solidFill>
                  <a:srgbClr val="010101"/>
                </a:solidFill>
                <a:latin typeface="VJHFQK+Montserrat-Bold"/>
                <a:cs typeface="VJHFQK+Montserrat-Bold"/>
              </a:rPr>
              <a:t>anni</a:t>
            </a:r>
            <a:r>
              <a:rPr sz="39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  <a:r>
              <a:rPr sz="39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registrati;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9222" y="6770889"/>
            <a:ext cx="15986047" cy="2194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44"/>
              </a:lnSpc>
              <a:spcBef>
                <a:spcPct val="0"/>
              </a:spcBef>
              <a:spcAft>
                <a:spcPct val="0"/>
              </a:spcAft>
            </a:pPr>
            <a:r>
              <a:rPr sz="39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3950" spc="199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9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l’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Asia</a:t>
            </a:r>
            <a:r>
              <a:rPr sz="39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2">
                <a:solidFill>
                  <a:srgbClr val="010101"/>
                </a:solidFill>
                <a:latin typeface="VJHFQK+Montserrat-Bold"/>
                <a:cs typeface="VJHFQK+Montserrat-Bold"/>
              </a:rPr>
              <a:t>centro-meridionale</a:t>
            </a:r>
            <a:r>
              <a:rPr sz="3900">
                <a:solidFill>
                  <a:srgbClr val="010101"/>
                </a:solidFill>
                <a:latin typeface="EVJMAI+Montserrat-Regular"/>
                <a:cs typeface="EVJMAI+Montserrat-Regular"/>
              </a:rPr>
              <a:t>è</a:t>
            </a:r>
            <a:r>
              <a:rPr sz="3900" spc="6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3900" spc="2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ritardo </a:t>
            </a: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con</a:t>
            </a:r>
            <a:r>
              <a:rPr sz="39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il </a:t>
            </a:r>
            <a:r>
              <a:rPr sz="3900" b="1" spc="22">
                <a:solidFill>
                  <a:srgbClr val="010101"/>
                </a:solidFill>
                <a:latin typeface="VJHFQK+Montserrat-Bold"/>
                <a:cs typeface="VJHFQK+Montserrat-Bold"/>
              </a:rPr>
              <a:t>68%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</a:t>
            </a:r>
          </a:p>
          <a:p>
            <a:pPr marL="419655" marR="0">
              <a:lnSpc>
                <a:spcPts val="4738"/>
              </a:lnSpc>
              <a:spcBef>
                <a:spcPts val="1996"/>
              </a:spcBef>
              <a:spcAft>
                <a:spcPct val="0"/>
              </a:spcAft>
            </a:pP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registrazioni.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9222" y="8469133"/>
            <a:ext cx="16374112" cy="2194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44"/>
              </a:lnSpc>
              <a:spcBef>
                <a:spcPct val="0"/>
              </a:spcBef>
              <a:spcAft>
                <a:spcPct val="0"/>
              </a:spcAft>
            </a:pPr>
            <a:r>
              <a:rPr sz="3950">
                <a:solidFill>
                  <a:srgbClr val="010101"/>
                </a:solidFill>
                <a:latin typeface="QONLEL+ArialMT"/>
                <a:cs typeface="QONLEL+ArialMT"/>
              </a:rPr>
              <a:t>•</a:t>
            </a:r>
            <a:r>
              <a:rPr sz="3950" spc="934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Etiopia</a:t>
            </a:r>
            <a:r>
              <a:rPr sz="39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(3%),</a:t>
            </a:r>
            <a:r>
              <a:rPr sz="39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Zambia</a:t>
            </a:r>
            <a:r>
              <a:rPr sz="39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(11%)</a:t>
            </a:r>
            <a:r>
              <a:rPr sz="39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3900" b="1" spc="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Ciad</a:t>
            </a:r>
            <a:r>
              <a:rPr sz="39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(12%)</a:t>
            </a:r>
            <a:r>
              <a:rPr sz="3900" b="1" spc="-7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hanno</a:t>
            </a:r>
            <a:r>
              <a:rPr sz="39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>
                <a:solidFill>
                  <a:srgbClr val="010101"/>
                </a:solidFill>
                <a:latin typeface="EVJMAI+Montserrat-Regular"/>
                <a:cs typeface="EVJMAI+Montserrat-Regular"/>
              </a:rPr>
              <a:t>i</a:t>
            </a:r>
            <a:r>
              <a:rPr sz="3900" spc="6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tassi</a:t>
            </a:r>
            <a:r>
              <a:rPr sz="39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29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</a:p>
          <a:p>
            <a:pPr marL="419655" marR="0">
              <a:lnSpc>
                <a:spcPts val="4738"/>
              </a:lnSpc>
              <a:spcBef>
                <a:spcPts val="1996"/>
              </a:spcBef>
              <a:spcAft>
                <a:spcPct val="0"/>
              </a:spcAft>
            </a:pP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registrazione</a:t>
            </a:r>
            <a:r>
              <a:rPr sz="39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alla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nascita</a:t>
            </a:r>
            <a:r>
              <a:rPr sz="39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più </a:t>
            </a:r>
            <a:r>
              <a:rPr sz="39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bassi</a:t>
            </a:r>
            <a:r>
              <a:rPr sz="39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al</a:t>
            </a:r>
            <a:r>
              <a:rPr sz="39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3900" spc="28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35560" y="2267827"/>
            <a:ext cx="12735060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3">
                <a:solidFill>
                  <a:srgbClr val="010101"/>
                </a:solidFill>
                <a:latin typeface="EVJMAI+Montserrat-Regular"/>
                <a:cs typeface="EVJMAI+Montserrat-Regular"/>
              </a:rPr>
              <a:t>RIFLETTIAMO SULL’ESSERE CITTADINI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5771" y="4304930"/>
            <a:ext cx="4222551" cy="153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22"/>
              </a:lnSpc>
              <a:spcBef>
                <a:spcPct val="0"/>
              </a:spcBef>
              <a:spcAft>
                <a:spcPct val="0"/>
              </a:spcAft>
            </a:pPr>
            <a:r>
              <a:rPr sz="445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DOMANDA: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7286" y="5592545"/>
            <a:ext cx="15754905" cy="1982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988"/>
              </a:lnSpc>
              <a:spcBef>
                <a:spcPct val="0"/>
              </a:spcBef>
              <a:spcAft>
                <a:spcPct val="0"/>
              </a:spcAft>
            </a:pPr>
            <a:r>
              <a:rPr sz="575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COSA</a:t>
            </a:r>
            <a:r>
              <a:rPr sz="5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48">
                <a:solidFill>
                  <a:srgbClr val="010101"/>
                </a:solidFill>
                <a:latin typeface="EVJMAI+Montserrat-Regular"/>
                <a:cs typeface="EVJMAI+Montserrat-Regular"/>
              </a:rPr>
              <a:t>SIGNIFICA</a:t>
            </a:r>
            <a:r>
              <a:rPr sz="57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46">
                <a:solidFill>
                  <a:srgbClr val="010101"/>
                </a:solidFill>
                <a:latin typeface="EVJMAI+Montserrat-Regular"/>
                <a:cs typeface="EVJMAI+Montserrat-Regular"/>
              </a:rPr>
              <a:t>ESSERE</a:t>
            </a:r>
            <a:r>
              <a:rPr sz="57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57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CITTADINI?</a:t>
            </a:r>
          </a:p>
        </p:txBody>
      </p:sp>
    </p:spTree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0752" y="994724"/>
            <a:ext cx="7574346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0589" y="2384955"/>
            <a:ext cx="6705486" cy="1551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69"/>
              </a:lnSpc>
              <a:spcBef>
                <a:spcPct val="0"/>
              </a:spcBef>
              <a:spcAft>
                <a:spcPct val="0"/>
              </a:spcAft>
            </a:pPr>
            <a:r>
              <a:rPr sz="45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LAVORO</a:t>
            </a:r>
            <a:r>
              <a:rPr sz="45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MINORILE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5376" y="3491696"/>
            <a:ext cx="18260778" cy="554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0708" marR="0">
              <a:lnSpc>
                <a:spcPts val="5469"/>
              </a:lnSpc>
              <a:spcBef>
                <a:spcPct val="0"/>
              </a:spcBef>
              <a:spcAft>
                <a:spcPct val="0"/>
              </a:spcAft>
            </a:pP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Secondo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recenti</a:t>
            </a:r>
            <a:r>
              <a:rPr sz="45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stime</a:t>
            </a:r>
            <a:r>
              <a:rPr sz="45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26">
                <a:solidFill>
                  <a:srgbClr val="010101"/>
                </a:solidFill>
                <a:latin typeface="EVJMAI+Montserrat-Regular"/>
                <a:cs typeface="EVJMAI+Montserrat-Regular"/>
              </a:rPr>
              <a:t>dell'</a:t>
            </a:r>
            <a:r>
              <a:rPr sz="45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Organizzazione</a:t>
            </a:r>
          </a:p>
          <a:p>
            <a:pPr marL="0" marR="0">
              <a:lnSpc>
                <a:spcPts val="5469"/>
              </a:lnSpc>
              <a:spcBef>
                <a:spcPts val="812"/>
              </a:spcBef>
              <a:spcAft>
                <a:spcPct val="0"/>
              </a:spcAft>
            </a:pPr>
            <a:r>
              <a:rPr sz="45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Internazionale</a:t>
            </a:r>
            <a:r>
              <a:rPr sz="45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del</a:t>
            </a:r>
            <a:r>
              <a:rPr sz="45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Lavoro</a:t>
            </a:r>
            <a:r>
              <a:rPr sz="45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29">
                <a:solidFill>
                  <a:srgbClr val="010101"/>
                </a:solidFill>
                <a:latin typeface="VJHFQK+Montserrat-Bold"/>
                <a:cs typeface="VJHFQK+Montserrat-Bold"/>
              </a:rPr>
              <a:t>(ILO</a:t>
            </a:r>
            <a:r>
              <a:rPr sz="4500" spc="-139">
                <a:solidFill>
                  <a:srgbClr val="010101"/>
                </a:solidFill>
                <a:latin typeface="EVJMAI+Montserrat-Regular"/>
                <a:cs typeface="EVJMAI+Montserrat-Regular"/>
              </a:rPr>
              <a:t>,</a:t>
            </a:r>
            <a:r>
              <a:rPr sz="4500" b="1" spc="-211">
                <a:solidFill>
                  <a:srgbClr val="010101"/>
                </a:solidFill>
                <a:latin typeface="VJHFQK+Montserrat-Bold"/>
                <a:cs typeface="VJHFQK+Montserrat-Bold"/>
              </a:rPr>
              <a:t>)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45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mondo</a:t>
            </a:r>
            <a:r>
              <a:rPr sz="45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160</a:t>
            </a:r>
            <a:r>
              <a:rPr sz="45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milioni</a:t>
            </a:r>
          </a:p>
          <a:p>
            <a:pPr marL="988228" marR="0">
              <a:lnSpc>
                <a:spcPts val="5469"/>
              </a:lnSpc>
              <a:spcBef>
                <a:spcPts val="762"/>
              </a:spcBef>
              <a:spcAft>
                <a:spcPct val="0"/>
              </a:spcAft>
            </a:pPr>
            <a:r>
              <a:rPr sz="45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45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bambini</a:t>
            </a:r>
            <a:r>
              <a:rPr sz="45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500" b="1" spc="7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adolescenti</a:t>
            </a:r>
            <a:r>
              <a:rPr sz="450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(tra</a:t>
            </a:r>
            <a:r>
              <a:rPr sz="4500" b="1" spc="3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>
                <a:solidFill>
                  <a:srgbClr val="010101"/>
                </a:solidFill>
                <a:latin typeface="VJHFQK+Montserrat-Bold"/>
                <a:cs typeface="VJHFQK+Montserrat-Bold"/>
              </a:rPr>
              <a:t>i</a:t>
            </a:r>
            <a:r>
              <a:rPr sz="4500" b="1" spc="80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>
                <a:solidFill>
                  <a:srgbClr val="010101"/>
                </a:solidFill>
                <a:latin typeface="VJHFQK+Montserrat-Bold"/>
                <a:cs typeface="VJHFQK+Montserrat-Bold"/>
              </a:rPr>
              <a:t>5</a:t>
            </a:r>
            <a:r>
              <a:rPr sz="4500" b="1" spc="7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500" b="1" spc="7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17</a:t>
            </a:r>
            <a:r>
              <a:rPr sz="45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anni)</a:t>
            </a:r>
            <a:r>
              <a:rPr sz="4500" b="1" spc="1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sono</a:t>
            </a:r>
          </a:p>
          <a:p>
            <a:pPr marL="366210" marR="0">
              <a:lnSpc>
                <a:spcPts val="5469"/>
              </a:lnSpc>
              <a:spcBef>
                <a:spcPts val="812"/>
              </a:spcBef>
              <a:spcAft>
                <a:spcPct val="0"/>
              </a:spcAft>
            </a:pPr>
            <a:r>
              <a:rPr sz="45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coinvolti</a:t>
            </a:r>
            <a:r>
              <a:rPr sz="45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45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lavoro</a:t>
            </a:r>
            <a:r>
              <a:rPr sz="45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minorile,</a:t>
            </a:r>
            <a:r>
              <a:rPr sz="4500" spc="4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in</a:t>
            </a:r>
            <a:r>
              <a:rPr sz="45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condizioni</a:t>
            </a:r>
            <a:r>
              <a:rPr sz="45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pericolose</a:t>
            </a:r>
          </a:p>
          <a:p>
            <a:pPr marL="493276" marR="0">
              <a:lnSpc>
                <a:spcPts val="5469"/>
              </a:lnSpc>
              <a:spcBef>
                <a:spcPts val="812"/>
              </a:spcBef>
              <a:spcAft>
                <a:spcPct val="0"/>
              </a:spcAft>
            </a:pP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mettono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4500" spc="7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rischio 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salute,</a:t>
            </a:r>
            <a:r>
              <a:rPr sz="450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sicurezza</a:t>
            </a:r>
            <a:r>
              <a:rPr sz="45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500" spc="7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la</a:t>
            </a:r>
            <a:r>
              <a:rPr sz="45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5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vita</a:t>
            </a:r>
          </a:p>
          <a:p>
            <a:pPr marL="6972158" marR="0">
              <a:lnSpc>
                <a:spcPts val="5469"/>
              </a:lnSpc>
              <a:spcBef>
                <a:spcPts val="812"/>
              </a:spcBef>
              <a:spcAft>
                <a:spcPct val="0"/>
              </a:spcAft>
            </a:pPr>
            <a:r>
              <a:rPr sz="45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stessa.</a:t>
            </a:r>
          </a:p>
        </p:txBody>
      </p:sp>
    </p:spTree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7303" y="994724"/>
            <a:ext cx="7563147" cy="179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2"/>
              </a:lnSpc>
              <a:spcBef>
                <a:spcPct val="0"/>
              </a:spcBef>
              <a:spcAft>
                <a:spcPct val="0"/>
              </a:spcAft>
            </a:pPr>
            <a:r>
              <a:rPr sz="5200" b="1" spc="42">
                <a:solidFill>
                  <a:srgbClr val="010101"/>
                </a:solidFill>
                <a:latin typeface="VJHFQK+Montserrat-Bold"/>
                <a:cs typeface="VJHFQK+Montserrat-Bold"/>
              </a:rPr>
              <a:t>FOCUS:</a:t>
            </a:r>
            <a:r>
              <a:rPr sz="5200" b="1" spc="52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GOAL</a:t>
            </a:r>
            <a:r>
              <a:rPr sz="5200" b="1" spc="156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5200" b="1" spc="45">
                <a:solidFill>
                  <a:srgbClr val="010101"/>
                </a:solidFill>
                <a:latin typeface="VJHFQK+Montserrat-Bold"/>
                <a:cs typeface="VJHFQK+Montserrat-Bold"/>
              </a:rPr>
              <a:t>N.17</a:t>
            </a:r>
          </a:p>
        </p:txBody>
      </p:sp>
    </p:spTree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8536" y="1255008"/>
            <a:ext cx="5235467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7179" y="3842731"/>
            <a:ext cx="15403912" cy="409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86"/>
              </a:lnSpc>
              <a:spcBef>
                <a:spcPct val="0"/>
              </a:spcBef>
              <a:spcAft>
                <a:spcPct val="0"/>
              </a:spcAft>
            </a:pPr>
            <a:r>
              <a:rPr sz="46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Il </a:t>
            </a:r>
            <a:r>
              <a:rPr sz="4650" b="1" strike="sngStrike" spc="56">
                <a:solidFill>
                  <a:srgbClr val="0000FF"/>
                </a:solidFill>
                <a:latin typeface="VJHFQK+Montserrat-Bold"/>
                <a:cs typeface="VJHFQK+Montserrat-Bold"/>
                <a:hlinkClick r:id="rId3"/>
              </a:rPr>
              <a:t>Goal</a:t>
            </a:r>
            <a:r>
              <a:rPr sz="4650" b="1" strike="sngStrike" spc="198">
                <a:solidFill>
                  <a:srgbClr val="0000FF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4650" b="1" strike="sngStrike" spc="52">
                <a:solidFill>
                  <a:srgbClr val="0000FF"/>
                </a:solidFill>
                <a:latin typeface="VJHFQK+Montserrat-Bold"/>
                <a:cs typeface="VJHFQK+Montserrat-Bold"/>
                <a:hlinkClick r:id="rId3"/>
              </a:rPr>
              <a:t>1</a:t>
            </a:r>
            <a:r>
              <a:rPr sz="4650" b="1">
                <a:solidFill>
                  <a:srgbClr val="0000FF"/>
                </a:solidFill>
                <a:latin typeface="VJHFQK+Montserrat-Bold"/>
                <a:cs typeface="VJHFQK+Montserrat-Bold"/>
                <a:hlinkClick r:id="rId3"/>
              </a:rPr>
              <a:t>7</a:t>
            </a:r>
            <a:r>
              <a:rPr sz="4650" b="1" spc="-502">
                <a:solidFill>
                  <a:srgbClr val="0000FF"/>
                </a:solidFill>
                <a:latin typeface="VJHFQK+Montserrat-Bold"/>
                <a:cs typeface="VJHFQK+Montserrat-Bold"/>
                <a:hlinkClick r:id="rId3"/>
              </a:rPr>
              <a:t> </a:t>
            </a:r>
            <a:r>
              <a:rPr sz="46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dell’Agenda</a:t>
            </a:r>
            <a:r>
              <a:rPr sz="46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2030</a:t>
            </a:r>
            <a:r>
              <a:rPr sz="46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mira</a:t>
            </a:r>
            <a:r>
              <a:rPr sz="46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>
                <a:solidFill>
                  <a:srgbClr val="010101"/>
                </a:solidFill>
                <a:latin typeface="EVJMAI+Montserrat-Regular"/>
                <a:cs typeface="EVJMAI+Montserrat-Regular"/>
              </a:rPr>
              <a:t>a</a:t>
            </a:r>
            <a:r>
              <a:rPr sz="4650" spc="10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rafforzare</a:t>
            </a:r>
          </a:p>
          <a:p>
            <a:pPr marL="88671" marR="0">
              <a:lnSpc>
                <a:spcPts val="5686"/>
              </a:lnSpc>
              <a:spcBef>
                <a:spcPts val="830"/>
              </a:spcBef>
              <a:spcAft>
                <a:spcPct val="0"/>
              </a:spcAft>
            </a:pPr>
            <a:r>
              <a:rPr sz="4650" b="1">
                <a:solidFill>
                  <a:srgbClr val="010101"/>
                </a:solidFill>
                <a:latin typeface="VJHFQK+Montserrat-Bold"/>
                <a:cs typeface="VJHFQK+Montserrat-Bold"/>
              </a:rPr>
              <a:t>i</a:t>
            </a:r>
            <a:r>
              <a:rPr sz="4650" b="1" spc="10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650" b="1" spc="56">
                <a:solidFill>
                  <a:srgbClr val="010101"/>
                </a:solidFill>
                <a:latin typeface="VJHFQK+Montserrat-Bold"/>
                <a:cs typeface="VJHFQK+Montserrat-Bold"/>
              </a:rPr>
              <a:t>mezzi</a:t>
            </a:r>
            <a:r>
              <a:rPr sz="46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650" b="1" spc="56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4650" b="1" spc="4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650" b="1" spc="55">
                <a:solidFill>
                  <a:srgbClr val="010101"/>
                </a:solidFill>
                <a:latin typeface="VJHFQK+Montserrat-Bold"/>
                <a:cs typeface="VJHFQK+Montserrat-Bold"/>
              </a:rPr>
              <a:t>cooperazione</a:t>
            </a:r>
            <a:r>
              <a:rPr sz="4650" b="1" spc="5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650" b="1" spc="54">
                <a:solidFill>
                  <a:srgbClr val="010101"/>
                </a:solidFill>
                <a:latin typeface="VJHFQK+Montserrat-Bold"/>
                <a:cs typeface="VJHFQK+Montserrat-Bold"/>
              </a:rPr>
              <a:t>internazionale</a:t>
            </a:r>
            <a:r>
              <a:rPr sz="4650" b="1" spc="-9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65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</a:p>
          <a:p>
            <a:pPr marL="912648" marR="0">
              <a:lnSpc>
                <a:spcPts val="5686"/>
              </a:lnSpc>
              <a:spcBef>
                <a:spcPts val="845"/>
              </a:spcBef>
              <a:spcAft>
                <a:spcPct val="0"/>
              </a:spcAft>
            </a:pPr>
            <a:r>
              <a:rPr sz="46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facilitare </a:t>
            </a:r>
            <a:r>
              <a:rPr sz="46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il </a:t>
            </a:r>
            <a:r>
              <a:rPr sz="465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raggiungimento</a:t>
            </a:r>
            <a:r>
              <a:rPr sz="4650" spc="5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6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650" spc="4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tutti</a:t>
            </a:r>
            <a:r>
              <a:rPr sz="46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gli</a:t>
            </a:r>
          </a:p>
          <a:p>
            <a:pPr marL="2602114" marR="0">
              <a:lnSpc>
                <a:spcPts val="5686"/>
              </a:lnSpc>
              <a:spcBef>
                <a:spcPts val="895"/>
              </a:spcBef>
              <a:spcAft>
                <a:spcPct val="0"/>
              </a:spcAft>
            </a:pPr>
            <a:r>
              <a:rPr sz="4650" spc="52">
                <a:solidFill>
                  <a:srgbClr val="010101"/>
                </a:solidFill>
                <a:latin typeface="EVJMAI+Montserrat-Regular"/>
                <a:cs typeface="EVJMAI+Montserrat-Regular"/>
              </a:rPr>
              <a:t>obiettivi</a:t>
            </a:r>
            <a:r>
              <a:rPr sz="4650" spc="4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4">
                <a:solidFill>
                  <a:srgbClr val="010101"/>
                </a:solidFill>
                <a:latin typeface="EVJMAI+Montserrat-Regular"/>
                <a:cs typeface="EVJMAI+Montserrat-Regular"/>
              </a:rPr>
              <a:t>dell’Agenda</a:t>
            </a:r>
            <a:r>
              <a:rPr sz="4650" spc="5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650" spc="55">
                <a:solidFill>
                  <a:srgbClr val="010101"/>
                </a:solidFill>
                <a:latin typeface="EVJMAI+Montserrat-Regular"/>
                <a:cs typeface="EVJMAI+Montserrat-Regular"/>
              </a:rPr>
              <a:t>2030.</a:t>
            </a:r>
          </a:p>
        </p:txBody>
      </p:sp>
    </p:spTree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8536" y="1255008"/>
            <a:ext cx="5235467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3661" y="2927306"/>
            <a:ext cx="5628465" cy="148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25"/>
              </a:lnSpc>
              <a:spcBef>
                <a:spcPct val="0"/>
              </a:spcBef>
              <a:spcAft>
                <a:spcPct val="0"/>
              </a:spcAft>
            </a:pPr>
            <a:r>
              <a:rPr sz="43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ASPETTI</a:t>
            </a:r>
            <a:r>
              <a:rPr sz="43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3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CHIAVE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0868" y="4293237"/>
            <a:ext cx="12848320" cy="5773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6557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COOPERAZIONE</a:t>
            </a:r>
            <a:r>
              <a:rPr sz="41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MULTILATERALE:</a:t>
            </a:r>
          </a:p>
          <a:p>
            <a:pPr marL="0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L’Obiettivo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17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sottolinea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l’importanza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della</a:t>
            </a:r>
          </a:p>
          <a:p>
            <a:pPr marL="777694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b="1" spc="32">
                <a:solidFill>
                  <a:srgbClr val="010101"/>
                </a:solidFill>
                <a:latin typeface="VJHFQK+Montserrat-Bold"/>
                <a:cs typeface="VJHFQK+Montserrat-Bold"/>
              </a:rPr>
              <a:t>cooperazione</a:t>
            </a:r>
            <a:r>
              <a:rPr sz="41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internazionale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10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della</a:t>
            </a:r>
          </a:p>
          <a:p>
            <a:pPr marL="282183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b="1" spc="49">
                <a:solidFill>
                  <a:srgbClr val="010101"/>
                </a:solidFill>
                <a:latin typeface="VJHFQK+Montserrat-Bold"/>
                <a:cs typeface="VJHFQK+Montserrat-Bold"/>
              </a:rPr>
              <a:t>solidarietà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affrontare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le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sfide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globali</a:t>
            </a:r>
          </a:p>
          <a:p>
            <a:pPr marL="1290940" marR="0">
              <a:lnSpc>
                <a:spcPts val="4982"/>
              </a:lnSpc>
              <a:spcBef>
                <a:spcPts val="789"/>
              </a:spcBef>
              <a:spcAft>
                <a:spcPct val="0"/>
              </a:spcAft>
            </a:pP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(cambiamenti</a:t>
            </a:r>
            <a:r>
              <a:rPr sz="4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climatici,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povertà,</a:t>
            </a:r>
          </a:p>
          <a:p>
            <a:pPr marL="127908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disuguaglianze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100" spc="6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mancanza</a:t>
            </a:r>
            <a:r>
              <a:rPr sz="4100" spc="38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1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accesso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ai</a:t>
            </a:r>
          </a:p>
          <a:p>
            <a:pPr marL="3580451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servizi</a:t>
            </a:r>
            <a:r>
              <a:rPr sz="41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100" spc="4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base).</a:t>
            </a:r>
          </a:p>
        </p:txBody>
      </p:sp>
    </p:spTree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8536" y="1255008"/>
            <a:ext cx="5235467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8743" y="2799767"/>
            <a:ext cx="5108923" cy="1345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44"/>
              </a:lnSpc>
              <a:spcBef>
                <a:spcPct val="0"/>
              </a:spcBef>
              <a:spcAft>
                <a:spcPct val="0"/>
              </a:spcAft>
            </a:pP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ASPETTI</a:t>
            </a:r>
            <a:r>
              <a:rPr sz="39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CHIAVE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2158" y="4214935"/>
            <a:ext cx="12498999" cy="5047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449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PARTENARIATI</a:t>
            </a:r>
            <a:r>
              <a:rPr sz="4100" b="1" spc="41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2">
                <a:solidFill>
                  <a:srgbClr val="010101"/>
                </a:solidFill>
                <a:latin typeface="VJHFQK+Montserrat-Bold"/>
                <a:cs typeface="VJHFQK+Montserrat-Bold"/>
              </a:rPr>
              <a:t>PUBBLICO-PRIVATI:</a:t>
            </a:r>
          </a:p>
          <a:p>
            <a:pPr marL="0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Promuove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la</a:t>
            </a:r>
            <a:r>
              <a:rPr sz="4100" spc="-233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collaborazione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tra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governi,</a:t>
            </a:r>
          </a:p>
          <a:p>
            <a:pPr marL="791678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settore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privato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10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società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29">
                <a:solidFill>
                  <a:srgbClr val="010101"/>
                </a:solidFill>
                <a:latin typeface="VJHFQK+Montserrat-Bold"/>
                <a:cs typeface="VJHFQK+Montserrat-Bold"/>
              </a:rPr>
              <a:t>civile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</a:p>
          <a:p>
            <a:pPr marL="522730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implementare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soluzioni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sostenibili</a:t>
            </a:r>
            <a:r>
              <a:rPr sz="41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412842" marR="0">
              <a:lnSpc>
                <a:spcPts val="4982"/>
              </a:lnSpc>
              <a:spcBef>
                <a:spcPts val="789"/>
              </a:spcBef>
              <a:spcAft>
                <a:spcPct val="0"/>
              </a:spcAft>
            </a:pP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innovazioni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che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possano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accelerare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il</a:t>
            </a:r>
          </a:p>
          <a:p>
            <a:pPr marL="2106441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progresso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verso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gli</a:t>
            </a:r>
            <a:r>
              <a:rPr sz="4100" spc="3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0">
                <a:solidFill>
                  <a:srgbClr val="010101"/>
                </a:solidFill>
                <a:latin typeface="EVJMAI+Montserrat-Regular"/>
                <a:cs typeface="EVJMAI+Montserrat-Regular"/>
              </a:rPr>
              <a:t>SDG.</a:t>
            </a:r>
          </a:p>
        </p:txBody>
      </p:sp>
    </p:spTree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8536" y="1255008"/>
            <a:ext cx="5235467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8743" y="2799767"/>
            <a:ext cx="5108923" cy="1345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44"/>
              </a:lnSpc>
              <a:spcBef>
                <a:spcPct val="0"/>
              </a:spcBef>
              <a:spcAft>
                <a:spcPct val="0"/>
              </a:spcAft>
            </a:pP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ASPETTI</a:t>
            </a:r>
            <a:r>
              <a:rPr sz="39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CHIAVE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5666" y="4214935"/>
            <a:ext cx="16515835" cy="141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ACCESSO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ALLE</a:t>
            </a:r>
            <a:r>
              <a:rPr sz="41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TECNOLOGIE</a:t>
            </a:r>
            <a:r>
              <a:rPr sz="41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10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ALL’INFORMAZIONE: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01453" y="5494815"/>
            <a:ext cx="13897297" cy="3594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933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L’Obiettivo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17</a:t>
            </a:r>
            <a:r>
              <a:rPr sz="4100" spc="-26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riconosce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il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potenziale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delle</a:t>
            </a:r>
          </a:p>
          <a:p>
            <a:pPr marL="1217664" marR="0">
              <a:lnSpc>
                <a:spcPts val="4982"/>
              </a:lnSpc>
              <a:spcBef>
                <a:spcPts val="742"/>
              </a:spcBef>
              <a:spcAft>
                <a:spcPct val="0"/>
              </a:spcAft>
            </a:pP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tecnologie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dell’informazione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10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della</a:t>
            </a:r>
          </a:p>
          <a:p>
            <a:pPr marL="240744" marR="0">
              <a:lnSpc>
                <a:spcPts val="4982"/>
              </a:lnSpc>
              <a:spcBef>
                <a:spcPts val="742"/>
              </a:spcBef>
              <a:spcAft>
                <a:spcPct val="0"/>
              </a:spcAft>
            </a:pPr>
            <a:r>
              <a:rPr sz="4100" b="1" spc="32">
                <a:solidFill>
                  <a:srgbClr val="010101"/>
                </a:solidFill>
                <a:latin typeface="VJHFQK+Montserrat-Bold"/>
                <a:cs typeface="VJHFQK+Montserrat-Bold"/>
              </a:rPr>
              <a:t>comunicazione</a:t>
            </a:r>
            <a:r>
              <a:rPr sz="4100" b="1" spc="36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16">
                <a:solidFill>
                  <a:srgbClr val="010101"/>
                </a:solidFill>
                <a:latin typeface="VJHFQK+Montserrat-Bold"/>
                <a:cs typeface="VJHFQK+Montserrat-Bold"/>
              </a:rPr>
              <a:t>(ICT)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nel</a:t>
            </a:r>
            <a:r>
              <a:rPr sz="4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favorire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lo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sviluppo</a:t>
            </a:r>
          </a:p>
          <a:p>
            <a:pPr marL="0" marR="0">
              <a:lnSpc>
                <a:spcPts val="4982"/>
              </a:lnSpc>
              <a:spcBef>
                <a:spcPts val="792"/>
              </a:spcBef>
              <a:spcAft>
                <a:spcPct val="0"/>
              </a:spcAft>
            </a:pP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sostenibile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100" spc="6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promuovere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l’inclusione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digitale.</a:t>
            </a:r>
          </a:p>
        </p:txBody>
      </p:sp>
    </p:spTree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8536" y="1255008"/>
            <a:ext cx="5235467" cy="205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1"/>
              </a:lnSpc>
              <a:spcBef>
                <a:spcPct val="0"/>
              </a:spcBef>
              <a:spcAft>
                <a:spcPct val="0"/>
              </a:spcAft>
            </a:pPr>
            <a:r>
              <a:rPr sz="5950" b="1" spc="58">
                <a:solidFill>
                  <a:srgbClr val="010101"/>
                </a:solidFill>
                <a:latin typeface="VJHFQK+Montserrat-Bold"/>
                <a:cs typeface="VJHFQK+Montserrat-Bold"/>
              </a:rPr>
              <a:t>GOAL N.17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8743" y="2799767"/>
            <a:ext cx="5108923" cy="1345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44"/>
              </a:lnSpc>
              <a:spcBef>
                <a:spcPct val="0"/>
              </a:spcBef>
              <a:spcAft>
                <a:spcPct val="0"/>
              </a:spcAft>
            </a:pP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ASPETTI</a:t>
            </a:r>
            <a:r>
              <a:rPr sz="3900" b="1" spc="39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39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CHIAVE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0994" y="3891085"/>
            <a:ext cx="13987635" cy="141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SCAMBIO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29">
                <a:solidFill>
                  <a:srgbClr val="010101"/>
                </a:solidFill>
                <a:latin typeface="VJHFQK+Montserrat-Bold"/>
                <a:cs typeface="VJHFQK+Montserrat-Bold"/>
              </a:rPr>
              <a:t>DI</a:t>
            </a:r>
            <a:r>
              <a:rPr sz="4100" b="1" spc="43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0">
                <a:solidFill>
                  <a:srgbClr val="010101"/>
                </a:solidFill>
                <a:latin typeface="VJHFQK+Montserrat-Bold"/>
                <a:cs typeface="VJHFQK+Montserrat-Bold"/>
              </a:rPr>
              <a:t>CONOSCENZE</a:t>
            </a:r>
            <a:r>
              <a:rPr sz="4100" b="1" spc="37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ED</a:t>
            </a:r>
            <a:r>
              <a:rPr sz="4100" b="1" spc="34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31">
                <a:solidFill>
                  <a:srgbClr val="010101"/>
                </a:solidFill>
                <a:latin typeface="VJHFQK+Montserrat-Bold"/>
                <a:cs typeface="VJHFQK+Montserrat-Bold"/>
              </a:rPr>
              <a:t>ESPERIENZE: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7907" y="4971339"/>
            <a:ext cx="11840383" cy="2867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Incoraggia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7">
                <a:solidFill>
                  <a:srgbClr val="010101"/>
                </a:solidFill>
                <a:latin typeface="EVJMAI+Montserrat-Regular"/>
                <a:cs typeface="EVJMAI+Montserrat-Regular"/>
              </a:rPr>
              <a:t>lo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 scambio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di</a:t>
            </a:r>
            <a:r>
              <a:rPr sz="4100" spc="1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b="1" spc="32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best</a:t>
            </a:r>
            <a:r>
              <a:rPr sz="4100" b="1" spc="174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 </a:t>
            </a:r>
            <a:r>
              <a:rPr sz="4100" b="1" spc="29">
                <a:solidFill>
                  <a:srgbClr val="010101"/>
                </a:solidFill>
                <a:latin typeface="LHUJVT+Montserrat-BoldItalic"/>
                <a:cs typeface="LHUJVT+Montserrat-BoldItalic"/>
              </a:rPr>
              <a:t>practice</a:t>
            </a:r>
            <a:r>
              <a:rPr sz="4100" b="1">
                <a:solidFill>
                  <a:srgbClr val="010101"/>
                </a:solidFill>
                <a:latin typeface="VJHFQK+Montserrat-Bold"/>
                <a:cs typeface="VJHFQK+Montserrat-Bold"/>
              </a:rPr>
              <a:t>,</a:t>
            </a:r>
          </a:p>
          <a:p>
            <a:pPr marL="335960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b="1" spc="33">
                <a:solidFill>
                  <a:srgbClr val="010101"/>
                </a:solidFill>
                <a:latin typeface="VJHFQK+Montserrat-Bold"/>
                <a:cs typeface="VJHFQK+Montserrat-Bold"/>
              </a:rPr>
              <a:t>esperienze</a:t>
            </a:r>
            <a:r>
              <a:rPr sz="4100" b="1" spc="35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>
                <a:solidFill>
                  <a:srgbClr val="010101"/>
                </a:solidFill>
                <a:latin typeface="VJHFQK+Montserrat-Bold"/>
                <a:cs typeface="VJHFQK+Montserrat-Bold"/>
              </a:rPr>
              <a:t>e</a:t>
            </a:r>
            <a:r>
              <a:rPr sz="4100" b="1" spc="68">
                <a:solidFill>
                  <a:srgbClr val="010101"/>
                </a:solidFill>
                <a:latin typeface="VJHFQK+Montserrat-Bold"/>
                <a:cs typeface="VJHFQK+Montserrat-Bold"/>
              </a:rPr>
              <a:t> </a:t>
            </a:r>
            <a:r>
              <a:rPr sz="4100" b="1" spc="29">
                <a:solidFill>
                  <a:srgbClr val="010101"/>
                </a:solidFill>
                <a:latin typeface="VJHFQK+Montserrat-Bold"/>
                <a:cs typeface="VJHFQK+Montserrat-Bold"/>
              </a:rPr>
              <a:t>conoscenze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tra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paesi</a:t>
            </a:r>
            <a:r>
              <a:rPr sz="4100" spc="41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</a:p>
          <a:p>
            <a:pPr marL="1236038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organizzazioni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per</a:t>
            </a:r>
            <a:r>
              <a:rPr sz="4100" spc="40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favorire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1">
                <a:solidFill>
                  <a:srgbClr val="010101"/>
                </a:solidFill>
                <a:latin typeface="EVJMAI+Montserrat-Regular"/>
                <a:cs typeface="EVJMAI+Montserrat-Regular"/>
              </a:rPr>
              <a:t>un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43228" y="7151421"/>
            <a:ext cx="12438587" cy="214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841" marR="0">
              <a:lnSpc>
                <a:spcPts val="4982"/>
              </a:lnSpc>
              <a:spcBef>
                <a:spcPct val="0"/>
              </a:spcBef>
              <a:spcAft>
                <a:spcPct val="0"/>
              </a:spcAft>
            </a:pPr>
            <a:r>
              <a:rPr sz="4100" spc="32">
                <a:solidFill>
                  <a:srgbClr val="010101"/>
                </a:solidFill>
                <a:latin typeface="EVJMAI+Montserrat-Regular"/>
                <a:cs typeface="EVJMAI+Montserrat-Regular"/>
              </a:rPr>
              <a:t>apprendimento</a:t>
            </a:r>
            <a:r>
              <a:rPr sz="4100" spc="36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reciproco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100" spc="6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3">
                <a:solidFill>
                  <a:srgbClr val="010101"/>
                </a:solidFill>
                <a:latin typeface="EVJMAI+Montserrat-Regular"/>
                <a:cs typeface="EVJMAI+Montserrat-Regular"/>
              </a:rPr>
              <a:t>migliorare</a:t>
            </a:r>
          </a:p>
          <a:p>
            <a:pPr marL="0" marR="0">
              <a:lnSpc>
                <a:spcPts val="4982"/>
              </a:lnSpc>
              <a:spcBef>
                <a:spcPts val="739"/>
              </a:spcBef>
              <a:spcAft>
                <a:spcPct val="0"/>
              </a:spcAft>
            </a:pP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l’efficacia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 delle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politiche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>
                <a:solidFill>
                  <a:srgbClr val="010101"/>
                </a:solidFill>
                <a:latin typeface="EVJMAI+Montserrat-Regular"/>
                <a:cs typeface="EVJMAI+Montserrat-Regular"/>
              </a:rPr>
              <a:t>e</a:t>
            </a:r>
            <a:r>
              <a:rPr sz="4100" spc="69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delle</a:t>
            </a:r>
            <a:r>
              <a:rPr sz="4100" spc="35">
                <a:solidFill>
                  <a:srgbClr val="010101"/>
                </a:solidFill>
                <a:latin typeface="EVJMAI+Montserrat-Regular"/>
                <a:cs typeface="EVJMAI+Montserrat-Regular"/>
              </a:rPr>
              <a:t> </a:t>
            </a:r>
            <a:r>
              <a:rPr sz="4100" spc="34">
                <a:solidFill>
                  <a:srgbClr val="010101"/>
                </a:solidFill>
                <a:latin typeface="EVJMAI+Montserrat-Regular"/>
                <a:cs typeface="EVJMAI+Montserrat-Regular"/>
              </a:rPr>
              <a:t>strategie.</a:t>
            </a:r>
          </a:p>
        </p:txBody>
      </p:sp>
    </p:spTree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351</Paragraphs>
  <Slides>122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baseType="lpstr" size="131">
      <vt:lpstr>Arial</vt:lpstr>
      <vt:lpstr>Calibri</vt:lpstr>
      <vt:lpstr>VJHFQK+Montserrat-Bold</vt:lpstr>
      <vt:lpstr>EVJMAI+Montserrat-Regular</vt:lpstr>
      <vt:lpstr>RVDAWU+Montserrat-Italic</vt:lpstr>
      <vt:lpstr>QONLEL+ArialMT</vt:lpstr>
      <vt:lpstr>Times New Roman</vt:lpstr>
      <vt:lpstr>LHUJVT+Montserrat-BoldItalic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pdfcandle</dc:creator>
  <cp:lastModifiedBy>pdfcandle</cp:lastModifiedBy>
  <cp:revision>1</cp:revision>
  <dcterms:modified xsi:type="dcterms:W3CDTF">2025-11-05T21:28:18Z</dcterms:modified>
</cp:coreProperties>
</file>