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68" r:id="rId14"/>
    <p:sldId id="269" r:id="rId15"/>
    <p:sldId id="270" r:id="rId16"/>
    <p:sldId id="271" r:id="rId17"/>
    <p:sldId id="272" r:id="rId18"/>
    <p:sldId id="275" r:id="rId19"/>
    <p:sldId id="274" r:id="rId20"/>
    <p:sldId id="276" r:id="rId21"/>
    <p:sldId id="277" r:id="rId22"/>
    <p:sldId id="278" r:id="rId2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7" d="100"/>
          <a:sy n="107" d="100"/>
        </p:scale>
        <p:origin x="-84" y="-19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05/09/2017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05/09/2017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05/09/2017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05/09/2017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pPr/>
              <a:t>05/09/2017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B6055F8-1D02-4417-9241-55C834FD9970}" type="datetimeFigureOut">
              <a:rPr lang="it-IT" smtClean="0"/>
              <a:pPr/>
              <a:t>05/09/2017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B6055F8-1D02-4417-9241-55C834FD9970}" type="datetimeFigureOut">
              <a:rPr lang="it-IT" smtClean="0"/>
              <a:pPr/>
              <a:t>05/09/2017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B6055F8-1D02-4417-9241-55C834FD9970}" type="datetimeFigureOut">
              <a:rPr lang="it-IT" smtClean="0"/>
              <a:pPr/>
              <a:t>05/09/2017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6055F8-1D02-4417-9241-55C834FD9970}" type="datetimeFigureOut">
              <a:rPr lang="it-IT" smtClean="0"/>
              <a:pPr/>
              <a:t>05/09/2017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05/09/2017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05/09/2017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60000"/>
                <a:lumOff val="4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6055F8-1D02-4417-9241-55C834FD9970}" type="datetimeFigureOut">
              <a:rPr lang="it-IT" smtClean="0"/>
              <a:pPr/>
              <a:t>05/09/2017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7B441-5312-499D-93C3-6E37886527FA}"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it/url?sa=i&amp;rct=j&amp;q=&amp;esrc=s&amp;source=images&amp;cd=&amp;cad=rja&amp;uact=8&amp;ved=0ahUKEwiv6rf__vjTAhVC1hoKHenDBeUQjRwIBw&amp;url=http://www.comunequarrata.it/flex/cm/pages/ServeBLOB.php/L/IT/IDPagina/5247&amp;psig=AFQjCNFmx_eZtt495KcpAKPgaf6YZHvOEg&amp;ust=1495181417394022"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it/url?sa=i&amp;rct=j&amp;q=&amp;esrc=s&amp;source=images&amp;cd=&amp;cad=rja&amp;uact=8&amp;ved=0ahUKEwisiL3cj_nTAhWCyhoKHdTlCjUQjRwIBw&amp;url=http://rispendo.corriere.it/2011/11/23/consulenze-legali-gratuite-per-tutti-negli-studi-a-l/&amp;psig=AFQjCNGat1wcf7sRMB80zOKwOr9IIkYo4A&amp;ust=1495185788703996" TargetMode="External"/><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it/url?sa=i&amp;rct=j&amp;q=&amp;esrc=s&amp;source=images&amp;cd=&amp;cad=rja&amp;uact=8&amp;ved=0ahUKEwiplPudlfnTAhXEWRoKHY4GDgEQjRwIBw&amp;url=http://www.psicologiagiuridica.net/bullismo-2/linee-guida-di-psicologia-giuridica-volte-ad-arrestare-il-bullismo/&amp;psig=AFQjCNEx4OhrEOWoZ7R_xdCqDxWKhwlJuA&amp;ust=1495187383421350" TargetMode="Externa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it/url?sa=i&amp;rct=j&amp;q=&amp;esrc=s&amp;source=images&amp;cd=&amp;cad=rja&amp;uact=8&amp;ved=0ahUKEwiT8NnZlvnTAhVKXBoKHSQaCVcQjRwIBw&amp;url=http://www.lametamorfosiftm.com/2011/03/bullismo-scuola-nuova-legge-in-america.html&amp;psig=AFQjCNHrRtnnB67nLrDAojeoNt5X7UupxA&amp;ust=1495187769423785" TargetMode="External"/><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www.google.it/url?sa=i&amp;rct=j&amp;q=&amp;esrc=s&amp;source=images&amp;cd=&amp;cad=rja&amp;uact=8&amp;ved=0ahUKEwiCuvvSo_nTAhWJmBoKHcDDBbsQjRwIBw&amp;url=https://www.google.it/url?sa=i&amp;rct=j&amp;q=&amp;esrc=s&amp;source=images&amp;cd=&amp;ved=&amp;url=https://www.cassaruraleboves.it/wp-contentuploads201606locandina_alunni_meritevoli_2016-pdf/&amp;psig=AFQjCNHFFXEuGHiP2vwDZQA_zA-V6VaQbw&amp;ust=1495191252865406&amp;cad=rjt&amp;psig=AFQjCNHFFXEuGHiP2vwDZQA_zA-V6VaQbw&amp;ust=1495191252865406" TargetMode="External"/><Relationship Id="rId2" Type="http://schemas.openxmlformats.org/officeDocument/2006/relationships/image" Target="../media/image21.jpeg"/><Relationship Id="rId1" Type="http://schemas.openxmlformats.org/officeDocument/2006/relationships/slideLayout" Target="../slideLayouts/slideLayout6.xml"/><Relationship Id="rId5" Type="http://schemas.openxmlformats.org/officeDocument/2006/relationships/image" Target="../media/image22.jpeg"/><Relationship Id="rId4" Type="http://schemas.openxmlformats.org/officeDocument/2006/relationships/hyperlink" Target="https://www.google.it/url?sa=i&amp;rct=j&amp;q=&amp;esrc=s&amp;source=images&amp;cd=&amp;cad=rja&amp;uact=8&amp;ved=0ahUKEwiCuvvSo_nTAhWJmBoKHcDDBbsQjRwIBw&amp;url=https://www.cassaruraleboves.it/wp-contentuploads201606locandina_alunni_meritevoli_2016-pdf/&amp;psig=AFQjCNHFFXEuGHiP2vwDZQA_zA-V6VaQbw&amp;ust=1495191252865406"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google.it/url?sa=i&amp;rct=j&amp;q=&amp;esrc=s&amp;source=images&amp;cd=&amp;cad=rja&amp;uact=8&amp;ved=0ahUKEwjywY-po_nTAhXFnBoKHTFHBGAQjRwIBw&amp;url=http://www.1cdgiarre.it/modules.php?name=News&amp;file=categories&amp;op=newindex&amp;catid=11&amp;psig=AFQjCNH4RlhPEM2AVzr2fCjcIES81pH2HQ&amp;ust=1495191145676951" TargetMode="External"/><Relationship Id="rId2" Type="http://schemas.openxmlformats.org/officeDocument/2006/relationships/image" Target="../media/image23.jpeg"/><Relationship Id="rId1" Type="http://schemas.openxmlformats.org/officeDocument/2006/relationships/slideLayout" Target="../slideLayouts/slideLayout6.xml"/><Relationship Id="rId4" Type="http://schemas.openxmlformats.org/officeDocument/2006/relationships/image" Target="../media/image24.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www.farcela.org/wp-content/uploads/2012/12/insegnanti1.jpg" TargetMode="External"/><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857496"/>
            <a:ext cx="7772400" cy="742954"/>
          </a:xfrm>
        </p:spPr>
        <p:txBody>
          <a:bodyPr>
            <a:normAutofit fontScale="90000"/>
          </a:bodyPr>
          <a:lstStyle/>
          <a:p>
            <a:r>
              <a:rPr lang="it-IT" dirty="0" smtClean="0"/>
              <a:t/>
            </a:r>
            <a:br>
              <a:rPr lang="it-IT" dirty="0" smtClean="0"/>
            </a:br>
            <a:r>
              <a:rPr lang="it-IT" dirty="0" smtClean="0"/>
              <a:t>UDA </a:t>
            </a:r>
            <a:r>
              <a:rPr lang="it-IT" b="1" dirty="0" smtClean="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rPr>
              <a:t>Legalità </a:t>
            </a:r>
            <a:endParaRPr lang="it-IT" b="1" dirty="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endParaRPr>
          </a:p>
        </p:txBody>
      </p:sp>
      <p:sp>
        <p:nvSpPr>
          <p:cNvPr id="3" name="Sottotitolo 2"/>
          <p:cNvSpPr>
            <a:spLocks noGrp="1"/>
          </p:cNvSpPr>
          <p:nvPr>
            <p:ph type="subTitle" idx="1"/>
          </p:nvPr>
        </p:nvSpPr>
        <p:spPr>
          <a:xfrm>
            <a:off x="1428728" y="4714884"/>
            <a:ext cx="6400800" cy="1752600"/>
          </a:xfrm>
        </p:spPr>
        <p:txBody>
          <a:bodyPr>
            <a:normAutofit fontScale="85000" lnSpcReduction="20000"/>
          </a:bodyPr>
          <a:lstStyle/>
          <a:p>
            <a:pPr algn="r"/>
            <a:r>
              <a:rPr lang="it-IT" dirty="0" smtClean="0">
                <a:solidFill>
                  <a:schemeClr val="tx1"/>
                </a:solidFill>
              </a:rPr>
              <a:t>Scuola Primaria Classe V</a:t>
            </a:r>
          </a:p>
          <a:p>
            <a:pPr algn="r"/>
            <a:r>
              <a:rPr lang="it-IT" dirty="0" smtClean="0">
                <a:solidFill>
                  <a:schemeClr val="tx1"/>
                </a:solidFill>
              </a:rPr>
              <a:t>Raffaello </a:t>
            </a:r>
            <a:r>
              <a:rPr lang="it-IT" dirty="0" err="1" smtClean="0">
                <a:solidFill>
                  <a:schemeClr val="tx1"/>
                </a:solidFill>
              </a:rPr>
              <a:t>Sanzio</a:t>
            </a:r>
            <a:r>
              <a:rPr lang="it-IT" dirty="0" smtClean="0">
                <a:solidFill>
                  <a:schemeClr val="tx1"/>
                </a:solidFill>
              </a:rPr>
              <a:t> Falconara Nord </a:t>
            </a:r>
          </a:p>
          <a:p>
            <a:pPr algn="r"/>
            <a:r>
              <a:rPr lang="it-IT" dirty="0" smtClean="0">
                <a:solidFill>
                  <a:schemeClr val="tx1"/>
                </a:solidFill>
              </a:rPr>
              <a:t>  Docente </a:t>
            </a:r>
          </a:p>
          <a:p>
            <a:pPr algn="r"/>
            <a:r>
              <a:rPr lang="it-IT" dirty="0" smtClean="0">
                <a:solidFill>
                  <a:schemeClr val="tx1"/>
                </a:solidFill>
              </a:rPr>
              <a:t> Serenella </a:t>
            </a:r>
            <a:r>
              <a:rPr lang="it-IT" dirty="0" err="1" smtClean="0">
                <a:solidFill>
                  <a:schemeClr val="tx1"/>
                </a:solidFill>
              </a:rPr>
              <a:t>Pigliapoco</a:t>
            </a:r>
            <a:r>
              <a:rPr lang="it-IT" dirty="0" smtClean="0">
                <a:solidFill>
                  <a:schemeClr val="tx1"/>
                </a:solidFill>
              </a:rPr>
              <a:t> </a:t>
            </a:r>
            <a:endParaRPr lang="it-IT" dirty="0">
              <a:solidFill>
                <a:schemeClr val="tx1"/>
              </a:solidFill>
            </a:endParaRPr>
          </a:p>
        </p:txBody>
      </p:sp>
      <p:pic>
        <p:nvPicPr>
          <p:cNvPr id="1026" name="Picture 2" descr="Risultati immagini per legalità">
            <a:hlinkClick r:id="rId2"/>
          </p:cNvPr>
          <p:cNvPicPr>
            <a:picLocks noChangeAspect="1" noChangeArrowheads="1"/>
          </p:cNvPicPr>
          <p:nvPr/>
        </p:nvPicPr>
        <p:blipFill>
          <a:blip r:embed="rId3"/>
          <a:srcRect/>
          <a:stretch>
            <a:fillRect/>
          </a:stretch>
        </p:blipFill>
        <p:spPr bwMode="auto">
          <a:xfrm>
            <a:off x="2285984" y="642918"/>
            <a:ext cx="5000660" cy="2477676"/>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F:\inserite\20170129_175618-1_resized.jpg"/>
          <p:cNvPicPr>
            <a:picLocks noChangeAspect="1" noChangeArrowheads="1"/>
          </p:cNvPicPr>
          <p:nvPr/>
        </p:nvPicPr>
        <p:blipFill>
          <a:blip r:embed="rId2"/>
          <a:srcRect/>
          <a:stretch>
            <a:fillRect/>
          </a:stretch>
        </p:blipFill>
        <p:spPr bwMode="auto">
          <a:xfrm>
            <a:off x="4286216" y="785794"/>
            <a:ext cx="4857784" cy="5357826"/>
          </a:xfrm>
          <a:prstGeom prst="rect">
            <a:avLst/>
          </a:prstGeom>
          <a:noFill/>
        </p:spPr>
      </p:pic>
      <p:pic>
        <p:nvPicPr>
          <p:cNvPr id="22532" name="Picture 4" descr="Risultati immagini per legge giustizia">
            <a:hlinkClick r:id="rId3"/>
          </p:cNvPr>
          <p:cNvPicPr>
            <a:picLocks noChangeAspect="1" noChangeArrowheads="1"/>
          </p:cNvPicPr>
          <p:nvPr/>
        </p:nvPicPr>
        <p:blipFill>
          <a:blip r:embed="rId4"/>
          <a:srcRect/>
          <a:stretch>
            <a:fillRect/>
          </a:stretch>
        </p:blipFill>
        <p:spPr bwMode="auto">
          <a:xfrm>
            <a:off x="714348" y="357166"/>
            <a:ext cx="3357586" cy="428628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l"/>
            <a:r>
              <a:rPr lang="it-IT" sz="2000" b="1" dirty="0" smtClean="0"/>
              <a:t>Fase 3 Comprendere la relazione tra diritti e doveri  </a:t>
            </a:r>
            <a:endParaRPr lang="it-IT" sz="2000" dirty="0"/>
          </a:p>
        </p:txBody>
      </p:sp>
      <p:pic>
        <p:nvPicPr>
          <p:cNvPr id="23555" name="Picture 3" descr="F:\inserite\20170129_175651-1_resized.jpg"/>
          <p:cNvPicPr>
            <a:picLocks noChangeAspect="1" noChangeArrowheads="1"/>
          </p:cNvPicPr>
          <p:nvPr/>
        </p:nvPicPr>
        <p:blipFill>
          <a:blip r:embed="rId2" cstate="print"/>
          <a:srcRect/>
          <a:stretch>
            <a:fillRect/>
          </a:stretch>
        </p:blipFill>
        <p:spPr bwMode="auto">
          <a:xfrm>
            <a:off x="714348" y="1285860"/>
            <a:ext cx="3037376" cy="5214974"/>
          </a:xfrm>
          <a:prstGeom prst="rect">
            <a:avLst/>
          </a:prstGeom>
          <a:noFill/>
        </p:spPr>
      </p:pic>
      <p:pic>
        <p:nvPicPr>
          <p:cNvPr id="6" name="Immagine 5" descr="C:\Users\Utente\Desktop\doveri.jpg"/>
          <p:cNvPicPr/>
          <p:nvPr/>
        </p:nvPicPr>
        <p:blipFill>
          <a:blip r:embed="rId3" cstate="print"/>
          <a:srcRect/>
          <a:stretch>
            <a:fillRect/>
          </a:stretch>
        </p:blipFill>
        <p:spPr bwMode="auto">
          <a:xfrm>
            <a:off x="4429124" y="1071546"/>
            <a:ext cx="3428180" cy="535785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F:\inserite\20170129_175710-1_resized.jpg"/>
          <p:cNvPicPr>
            <a:picLocks noChangeAspect="1" noChangeArrowheads="1"/>
          </p:cNvPicPr>
          <p:nvPr/>
        </p:nvPicPr>
        <p:blipFill>
          <a:blip r:embed="rId2"/>
          <a:srcRect/>
          <a:stretch>
            <a:fillRect/>
          </a:stretch>
        </p:blipFill>
        <p:spPr bwMode="auto">
          <a:xfrm>
            <a:off x="428596" y="428604"/>
            <a:ext cx="4000528" cy="5072074"/>
          </a:xfrm>
          <a:prstGeom prst="rect">
            <a:avLst/>
          </a:prstGeom>
          <a:noFill/>
        </p:spPr>
      </p:pic>
      <p:pic>
        <p:nvPicPr>
          <p:cNvPr id="25603" name="Picture 3" descr="F:\inserite\20170129_175718-1_resized.jpg"/>
          <p:cNvPicPr>
            <a:picLocks noChangeAspect="1" noChangeArrowheads="1"/>
          </p:cNvPicPr>
          <p:nvPr/>
        </p:nvPicPr>
        <p:blipFill>
          <a:blip r:embed="rId3"/>
          <a:srcRect/>
          <a:stretch>
            <a:fillRect/>
          </a:stretch>
        </p:blipFill>
        <p:spPr bwMode="auto">
          <a:xfrm>
            <a:off x="4429124" y="142852"/>
            <a:ext cx="4605519" cy="6286544"/>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a:bodyPr>
          <a:lstStyle/>
          <a:p>
            <a:pPr algn="l"/>
            <a:r>
              <a:rPr lang="it-IT" sz="2000" b="1" dirty="0" smtClean="0"/>
              <a:t>Fase 4</a:t>
            </a:r>
            <a:r>
              <a:rPr lang="it-IT" sz="2000" dirty="0" smtClean="0"/>
              <a:t> Analizzare una situazione di caso di mancato rispetto delle leggi ( bullismo) </a:t>
            </a:r>
            <a:endParaRPr lang="it-IT" sz="2000" dirty="0"/>
          </a:p>
        </p:txBody>
      </p:sp>
      <p:pic>
        <p:nvPicPr>
          <p:cNvPr id="26626" name="Picture 2" descr="F:\inserite\20170129_175810-1_resized_1.jpg"/>
          <p:cNvPicPr>
            <a:picLocks noChangeAspect="1" noChangeArrowheads="1"/>
          </p:cNvPicPr>
          <p:nvPr/>
        </p:nvPicPr>
        <p:blipFill>
          <a:blip r:embed="rId2" cstate="print"/>
          <a:srcRect/>
          <a:stretch>
            <a:fillRect/>
          </a:stretch>
        </p:blipFill>
        <p:spPr bwMode="auto">
          <a:xfrm>
            <a:off x="3786182" y="1142984"/>
            <a:ext cx="4572032" cy="4714884"/>
          </a:xfrm>
          <a:prstGeom prst="rect">
            <a:avLst/>
          </a:prstGeom>
          <a:noFill/>
        </p:spPr>
      </p:pic>
      <p:pic>
        <p:nvPicPr>
          <p:cNvPr id="26628" name="Picture 4" descr="Risultati immagini per BULLO a scuola">
            <a:hlinkClick r:id="rId3"/>
          </p:cNvPr>
          <p:cNvPicPr>
            <a:picLocks noChangeAspect="1" noChangeArrowheads="1"/>
          </p:cNvPicPr>
          <p:nvPr/>
        </p:nvPicPr>
        <p:blipFill>
          <a:blip r:embed="rId4"/>
          <a:srcRect/>
          <a:stretch>
            <a:fillRect/>
          </a:stretch>
        </p:blipFill>
        <p:spPr bwMode="auto">
          <a:xfrm>
            <a:off x="642910" y="1643050"/>
            <a:ext cx="2857500" cy="2219326"/>
          </a:xfrm>
          <a:prstGeom prst="rect">
            <a:avLst/>
          </a:prstGeom>
          <a:noFill/>
        </p:spPr>
      </p:pic>
      <p:sp>
        <p:nvSpPr>
          <p:cNvPr id="8" name="Rettangolo 7"/>
          <p:cNvSpPr/>
          <p:nvPr/>
        </p:nvSpPr>
        <p:spPr>
          <a:xfrm>
            <a:off x="714348" y="4214818"/>
            <a:ext cx="2857520" cy="1000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BULLISMO </a:t>
            </a:r>
            <a:endParaRPr lang="it-IT"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F:\inserite\20170129_175818-1_resized_1.jpg"/>
          <p:cNvPicPr>
            <a:picLocks noChangeAspect="1" noChangeArrowheads="1"/>
          </p:cNvPicPr>
          <p:nvPr/>
        </p:nvPicPr>
        <p:blipFill>
          <a:blip r:embed="rId2" cstate="print"/>
          <a:srcRect/>
          <a:stretch>
            <a:fillRect/>
          </a:stretch>
        </p:blipFill>
        <p:spPr bwMode="auto">
          <a:xfrm>
            <a:off x="285720" y="142852"/>
            <a:ext cx="4286280" cy="5786478"/>
          </a:xfrm>
          <a:prstGeom prst="rect">
            <a:avLst/>
          </a:prstGeom>
          <a:noFill/>
        </p:spPr>
      </p:pic>
      <p:pic>
        <p:nvPicPr>
          <p:cNvPr id="27653" name="Picture 5" descr="Risultati immagini per BULLO a scuola  disegno">
            <a:hlinkClick r:id="rId3"/>
          </p:cNvPr>
          <p:cNvPicPr>
            <a:picLocks noChangeAspect="1" noChangeArrowheads="1"/>
          </p:cNvPicPr>
          <p:nvPr/>
        </p:nvPicPr>
        <p:blipFill>
          <a:blip r:embed="rId4"/>
          <a:srcRect/>
          <a:stretch>
            <a:fillRect/>
          </a:stretch>
        </p:blipFill>
        <p:spPr bwMode="auto">
          <a:xfrm>
            <a:off x="4572000" y="857232"/>
            <a:ext cx="4286250" cy="2886076"/>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F:\inserite\20170129_175828-1_resized_2.jpg"/>
          <p:cNvPicPr>
            <a:picLocks noChangeAspect="1" noChangeArrowheads="1"/>
          </p:cNvPicPr>
          <p:nvPr/>
        </p:nvPicPr>
        <p:blipFill>
          <a:blip r:embed="rId2" cstate="print"/>
          <a:srcRect/>
          <a:stretch>
            <a:fillRect/>
          </a:stretch>
        </p:blipFill>
        <p:spPr bwMode="auto">
          <a:xfrm>
            <a:off x="4643438" y="642918"/>
            <a:ext cx="4357718" cy="5072098"/>
          </a:xfrm>
          <a:prstGeom prst="rect">
            <a:avLst/>
          </a:prstGeom>
          <a:noFill/>
        </p:spPr>
      </p:pic>
      <p:pic>
        <p:nvPicPr>
          <p:cNvPr id="3" name="Picture 3" descr="F:\inserite\20170129_175821-1_resized_1.jpg"/>
          <p:cNvPicPr>
            <a:picLocks noChangeAspect="1" noChangeArrowheads="1"/>
          </p:cNvPicPr>
          <p:nvPr/>
        </p:nvPicPr>
        <p:blipFill>
          <a:blip r:embed="rId3" cstate="print"/>
          <a:srcRect/>
          <a:stretch>
            <a:fillRect/>
          </a:stretch>
        </p:blipFill>
        <p:spPr bwMode="auto">
          <a:xfrm>
            <a:off x="357158" y="642918"/>
            <a:ext cx="4135765" cy="5072074"/>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3"/>
          <p:cNvSpPr txBox="1">
            <a:spLocks/>
          </p:cNvSpPr>
          <p:nvPr/>
        </p:nvSpPr>
        <p:spPr>
          <a:xfrm>
            <a:off x="457200" y="274638"/>
            <a:ext cx="8229600" cy="1143000"/>
          </a:xfrm>
          <a:prstGeom prst="rect">
            <a:avLst/>
          </a:prstGeom>
        </p:spPr>
        <p:txBody>
          <a:bodyPr>
            <a:normAutofit/>
          </a:bodyPr>
          <a:lstStyle/>
          <a:p>
            <a:pPr lvl="0">
              <a:spcBef>
                <a:spcPct val="0"/>
              </a:spcBef>
            </a:pPr>
            <a:r>
              <a:rPr kumimoji="0" lang="it-IT" sz="2000" b="1" i="0" u="none" strike="noStrike" kern="1200" cap="none" spc="0" normalizeH="0" baseline="0" noProof="0" dirty="0" smtClean="0">
                <a:ln>
                  <a:noFill/>
                </a:ln>
                <a:solidFill>
                  <a:schemeClr val="tx1"/>
                </a:solidFill>
                <a:effectLst/>
                <a:uLnTx/>
                <a:uFillTx/>
                <a:latin typeface="+mj-lt"/>
                <a:ea typeface="+mj-ea"/>
                <a:cs typeface="+mj-cs"/>
              </a:rPr>
              <a:t>Fase 6</a:t>
            </a:r>
            <a:r>
              <a:rPr lang="it-IT" sz="2000" dirty="0" smtClean="0"/>
              <a:t> Prendere coscienza  di forme organizzate di violazione del diritto statale : la  mafia </a:t>
            </a:r>
            <a:endParaRPr kumimoji="0" lang="it-IT" sz="2000" b="0" i="0" u="none" strike="noStrike" kern="1200" cap="none" spc="0" normalizeH="0" baseline="0" noProof="0" dirty="0">
              <a:ln>
                <a:noFill/>
              </a:ln>
              <a:solidFill>
                <a:schemeClr val="tx1"/>
              </a:solidFill>
              <a:effectLst/>
              <a:uLnTx/>
              <a:uFillTx/>
              <a:latin typeface="+mj-lt"/>
              <a:ea typeface="+mj-ea"/>
              <a:cs typeface="+mj-cs"/>
            </a:endParaRPr>
          </a:p>
        </p:txBody>
      </p:sp>
      <p:pic>
        <p:nvPicPr>
          <p:cNvPr id="3" name="imgBlkFront" descr="http://ecx.images-amazon.com/images/I/51m8dI994OL._SX355_BO1,204,203,200_.jpg"/>
          <p:cNvPicPr/>
          <p:nvPr/>
        </p:nvPicPr>
        <p:blipFill>
          <a:blip r:embed="rId2" cstate="print"/>
          <a:srcRect/>
          <a:stretch>
            <a:fillRect/>
          </a:stretch>
        </p:blipFill>
        <p:spPr bwMode="auto">
          <a:xfrm>
            <a:off x="428596" y="1714488"/>
            <a:ext cx="1703620" cy="2552700"/>
          </a:xfrm>
          <a:prstGeom prst="rect">
            <a:avLst/>
          </a:prstGeom>
          <a:noFill/>
          <a:ln w="9525">
            <a:noFill/>
            <a:miter lim="800000"/>
            <a:headEnd/>
            <a:tailEnd/>
          </a:ln>
        </p:spPr>
      </p:pic>
      <p:pic>
        <p:nvPicPr>
          <p:cNvPr id="29698" name="Picture 2" descr="F:\inserite\20170129_175841-1_resized_2.jpg"/>
          <p:cNvPicPr>
            <a:picLocks noChangeAspect="1" noChangeArrowheads="1"/>
          </p:cNvPicPr>
          <p:nvPr/>
        </p:nvPicPr>
        <p:blipFill>
          <a:blip r:embed="rId3"/>
          <a:srcRect/>
          <a:stretch>
            <a:fillRect/>
          </a:stretch>
        </p:blipFill>
        <p:spPr bwMode="auto">
          <a:xfrm>
            <a:off x="2857488" y="1142984"/>
            <a:ext cx="5929354" cy="5072098"/>
          </a:xfrm>
          <a:prstGeom prst="rect">
            <a:avLst/>
          </a:prstGeom>
          <a:noFill/>
        </p:spPr>
      </p:pic>
      <p:sp>
        <p:nvSpPr>
          <p:cNvPr id="7" name="Rettangolo 6"/>
          <p:cNvSpPr/>
          <p:nvPr/>
        </p:nvSpPr>
        <p:spPr>
          <a:xfrm>
            <a:off x="285720" y="6215082"/>
            <a:ext cx="4572000" cy="461665"/>
          </a:xfrm>
          <a:prstGeom prst="rect">
            <a:avLst/>
          </a:prstGeom>
        </p:spPr>
        <p:txBody>
          <a:bodyPr>
            <a:spAutoFit/>
          </a:bodyPr>
          <a:lstStyle/>
          <a:p>
            <a:r>
              <a:rPr lang="it-IT" sz="1200" dirty="0" smtClean="0"/>
              <a:t>http://auladigitale.rizzolieducation.it/special/voglia_di_leggere/pdf/mi-chiamo-giovanni-cap1.pdf</a:t>
            </a:r>
            <a:endParaRPr lang="it-IT" sz="1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511156"/>
          </a:xfrm>
        </p:spPr>
        <p:txBody>
          <a:bodyPr>
            <a:normAutofit/>
          </a:bodyPr>
          <a:lstStyle/>
          <a:p>
            <a:r>
              <a:rPr lang="it-IT" sz="2000" b="1" dirty="0" smtClean="0"/>
              <a:t>Fase 7  Acquisire il valore etico del principio di legalità. </a:t>
            </a:r>
            <a:endParaRPr lang="it-IT" sz="2000" b="1" dirty="0"/>
          </a:p>
        </p:txBody>
      </p:sp>
      <p:sp>
        <p:nvSpPr>
          <p:cNvPr id="30721" name="Rectangle 1"/>
          <p:cNvSpPr>
            <a:spLocks noChangeArrowheads="1"/>
          </p:cNvSpPr>
          <p:nvPr/>
        </p:nvSpPr>
        <p:spPr bwMode="auto">
          <a:xfrm>
            <a:off x="214282" y="642918"/>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ja-JP" sz="12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ARGOMENTO: Alle basi della convivenza civile e dell’esercizio del potere: giustizia, diritto, legalità.</a:t>
            </a:r>
            <a:endParaRPr kumimoji="0" lang="it-IT" altLang="ja-JP"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ttangolo 4"/>
          <p:cNvSpPr/>
          <p:nvPr/>
        </p:nvSpPr>
        <p:spPr>
          <a:xfrm>
            <a:off x="285720" y="1142984"/>
            <a:ext cx="3786214" cy="51435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t>Chi viola leggermente le leggi scuote le basi stesse della vita civile, e vulnera le condizioni dalle quali dipende la rispettabilità della sua persona. Ma il culto della giustizia non consiste solo nell’osservanza della legalità, né vuole esser confuso con essa. Non coll’adagiarci supinamente nell’ordine stabilito, né coll’attendere inerti che la giustizia cada dall’alto, noi rispondiamo veramente alla vocazione della nostra coscienza giuridica. Questa vocazione c’impone una partecipazione attiva e indefessa all’eterno dramma, che ha per teatro la storia, e per tema il contrasto tra il bene e il male, tra il diritto e il torto. Noi non dobbiamo solo obbedire alle leggi, ma anche vivificarle e cooperare al loro rinnovamento</a:t>
            </a:r>
            <a:endParaRPr lang="it-IT" sz="1600" dirty="0"/>
          </a:p>
        </p:txBody>
      </p:sp>
      <p:pic>
        <p:nvPicPr>
          <p:cNvPr id="6" name="Picture 2" descr="F:\inserite\20170129_175957-1_resized.jpg"/>
          <p:cNvPicPr>
            <a:picLocks noChangeAspect="1" noChangeArrowheads="1"/>
          </p:cNvPicPr>
          <p:nvPr/>
        </p:nvPicPr>
        <p:blipFill>
          <a:blip r:embed="rId2"/>
          <a:srcRect/>
          <a:stretch>
            <a:fillRect/>
          </a:stretch>
        </p:blipFill>
        <p:spPr bwMode="auto">
          <a:xfrm>
            <a:off x="4071934" y="1214422"/>
            <a:ext cx="4764379" cy="500066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p:cNvSpPr>
            <a:spLocks noGrp="1"/>
          </p:cNvSpPr>
          <p:nvPr>
            <p:ph type="title"/>
          </p:nvPr>
        </p:nvSpPr>
        <p:spPr>
          <a:xfrm>
            <a:off x="457200" y="274638"/>
            <a:ext cx="8229600" cy="511156"/>
          </a:xfrm>
        </p:spPr>
        <p:txBody>
          <a:bodyPr>
            <a:normAutofit/>
          </a:bodyPr>
          <a:lstStyle/>
          <a:p>
            <a:r>
              <a:rPr lang="it-IT" sz="2000" b="1" dirty="0" smtClean="0"/>
              <a:t>Fase 8  Ripercorrere l’itinerario didattico </a:t>
            </a:r>
            <a:endParaRPr lang="it-IT" sz="2000" b="1" dirty="0"/>
          </a:p>
        </p:txBody>
      </p:sp>
      <p:graphicFrame>
        <p:nvGraphicFramePr>
          <p:cNvPr id="4" name="Tabella 3"/>
          <p:cNvGraphicFramePr>
            <a:graphicFrameLocks noGrp="1"/>
          </p:cNvGraphicFramePr>
          <p:nvPr/>
        </p:nvGraphicFramePr>
        <p:xfrm>
          <a:off x="500034" y="1571611"/>
          <a:ext cx="8143932" cy="2773680"/>
        </p:xfrm>
        <a:graphic>
          <a:graphicData uri="http://schemas.openxmlformats.org/drawingml/2006/table">
            <a:tbl>
              <a:tblPr/>
              <a:tblGrid>
                <a:gridCol w="324129"/>
                <a:gridCol w="5104617"/>
                <a:gridCol w="2715186"/>
              </a:tblGrid>
              <a:tr h="190795">
                <a:tc>
                  <a:txBody>
                    <a:bodyPr/>
                    <a:lstStyle/>
                    <a:p>
                      <a:pPr>
                        <a:spcAft>
                          <a:spcPts val="0"/>
                        </a:spcAft>
                      </a:pPr>
                      <a:r>
                        <a:rPr lang="it-IT" sz="1400" dirty="0">
                          <a:latin typeface="Verdana"/>
                          <a:ea typeface="MS Mincho"/>
                        </a:rPr>
                        <a:t>F</a:t>
                      </a:r>
                      <a:endParaRPr lang="it-IT" sz="1400" dirty="0">
                        <a:latin typeface="Times New Roman"/>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t-IT" sz="1400" dirty="0">
                          <a:latin typeface="Verdana"/>
                          <a:ea typeface="MS Mincho"/>
                        </a:rPr>
                        <a:t>Obiettivo </a:t>
                      </a:r>
                      <a:endParaRPr lang="it-IT" sz="1400" dirty="0">
                        <a:latin typeface="Times New Roman"/>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t-IT" sz="1400">
                          <a:latin typeface="Verdana"/>
                          <a:ea typeface="MS Mincho"/>
                        </a:rPr>
                        <a:t>I.G.L.</a:t>
                      </a:r>
                      <a:endParaRPr lang="it-IT" sz="1400">
                        <a:latin typeface="Times New Roman"/>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589">
                <a:tc>
                  <a:txBody>
                    <a:bodyPr/>
                    <a:lstStyle/>
                    <a:p>
                      <a:pPr>
                        <a:spcAft>
                          <a:spcPts val="0"/>
                        </a:spcAft>
                      </a:pPr>
                      <a:r>
                        <a:rPr lang="it-IT" sz="1400">
                          <a:latin typeface="Verdana"/>
                          <a:ea typeface="MS Mincho"/>
                        </a:rPr>
                        <a:t>0</a:t>
                      </a:r>
                      <a:endParaRPr lang="it-IT" sz="1400">
                        <a:latin typeface="Times New Roman"/>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t-IT" sz="1400" dirty="0">
                          <a:latin typeface="Verdana"/>
                          <a:ea typeface="MS Mincho"/>
                        </a:rPr>
                        <a:t>Rilevare le conoscenze spontanee sul la legalità</a:t>
                      </a:r>
                      <a:endParaRPr lang="it-IT" sz="1400" dirty="0">
                        <a:latin typeface="Times New Roman"/>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t-IT" sz="1400">
                          <a:latin typeface="Verdana"/>
                          <a:ea typeface="MS Mincho"/>
                        </a:rPr>
                        <a:t>Metacognizione, decentramento</a:t>
                      </a:r>
                      <a:endParaRPr lang="it-IT" sz="1400">
                        <a:latin typeface="Times New Roman"/>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795">
                <a:tc>
                  <a:txBody>
                    <a:bodyPr/>
                    <a:lstStyle/>
                    <a:p>
                      <a:pPr>
                        <a:spcAft>
                          <a:spcPts val="0"/>
                        </a:spcAft>
                      </a:pPr>
                      <a:r>
                        <a:rPr lang="it-IT" sz="1400">
                          <a:latin typeface="Verdana"/>
                          <a:ea typeface="MS Mincho"/>
                        </a:rPr>
                        <a:t>1</a:t>
                      </a:r>
                      <a:endParaRPr lang="it-IT" sz="1400">
                        <a:latin typeface="Times New Roman"/>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t-IT" sz="1400" dirty="0">
                          <a:latin typeface="Verdana"/>
                          <a:ea typeface="MS Mincho"/>
                        </a:rPr>
                        <a:t>Analizzare  sentimenti ed emozioni relativi alla “legalità”</a:t>
                      </a:r>
                      <a:endParaRPr lang="it-IT" sz="1400" dirty="0">
                        <a:latin typeface="Times New Roman"/>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t-IT" sz="1400">
                          <a:latin typeface="Verdana"/>
                          <a:ea typeface="MS Mincho"/>
                        </a:rPr>
                        <a:t>Metacognizione</a:t>
                      </a:r>
                      <a:endParaRPr lang="it-IT" sz="1400">
                        <a:latin typeface="Times New Roman"/>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589">
                <a:tc>
                  <a:txBody>
                    <a:bodyPr/>
                    <a:lstStyle/>
                    <a:p>
                      <a:pPr>
                        <a:spcAft>
                          <a:spcPts val="0"/>
                        </a:spcAft>
                      </a:pPr>
                      <a:r>
                        <a:rPr lang="it-IT" sz="1400">
                          <a:latin typeface="Verdana"/>
                          <a:ea typeface="MS Mincho"/>
                        </a:rPr>
                        <a:t>2</a:t>
                      </a:r>
                      <a:endParaRPr lang="it-IT" sz="1400">
                        <a:latin typeface="Times New Roman"/>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t-IT" sz="1400" dirty="0">
                          <a:latin typeface="Verdana"/>
                          <a:ea typeface="MS Mincho"/>
                        </a:rPr>
                        <a:t>Cogliere la </a:t>
                      </a:r>
                      <a:r>
                        <a:rPr lang="it-IT" sz="1400" dirty="0" smtClean="0">
                          <a:latin typeface="Verdana"/>
                          <a:ea typeface="MS Mincho"/>
                        </a:rPr>
                        <a:t>relazione di </a:t>
                      </a:r>
                      <a:r>
                        <a:rPr lang="it-IT" sz="1400" dirty="0">
                          <a:latin typeface="Verdana"/>
                          <a:ea typeface="MS Mincho"/>
                        </a:rPr>
                        <a:t>diritti e doveri</a:t>
                      </a:r>
                      <a:endParaRPr lang="it-IT" sz="1400" dirty="0">
                        <a:latin typeface="Times New Roman"/>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t-IT" sz="1400" dirty="0">
                          <a:latin typeface="Verdana"/>
                          <a:ea typeface="MS Mincho"/>
                        </a:rPr>
                        <a:t>Processualità, trasformazione </a:t>
                      </a:r>
                      <a:endParaRPr lang="it-IT" sz="1400" dirty="0">
                        <a:latin typeface="Times New Roman"/>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589">
                <a:tc>
                  <a:txBody>
                    <a:bodyPr/>
                    <a:lstStyle/>
                    <a:p>
                      <a:pPr>
                        <a:spcAft>
                          <a:spcPts val="0"/>
                        </a:spcAft>
                      </a:pPr>
                      <a:r>
                        <a:rPr lang="it-IT" sz="1400">
                          <a:latin typeface="Verdana"/>
                          <a:ea typeface="MS Mincho"/>
                        </a:rPr>
                        <a:t>3</a:t>
                      </a:r>
                      <a:endParaRPr lang="it-IT" sz="1400">
                        <a:latin typeface="Times New Roman"/>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t-IT" sz="1400" dirty="0">
                          <a:latin typeface="Verdana"/>
                          <a:ea typeface="MS Mincho"/>
                        </a:rPr>
                        <a:t>Analizzare una situazione di caso di mancato rispetto delle </a:t>
                      </a:r>
                      <a:r>
                        <a:rPr lang="it-IT" sz="1400" dirty="0" smtClean="0">
                          <a:latin typeface="Verdana"/>
                          <a:ea typeface="MS Mincho"/>
                        </a:rPr>
                        <a:t>leggi ( bullismo) </a:t>
                      </a:r>
                      <a:endParaRPr lang="it-IT" sz="1400" dirty="0">
                        <a:latin typeface="Times New Roman"/>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t-IT" sz="1400" dirty="0">
                          <a:latin typeface="Verdana"/>
                          <a:ea typeface="MS Mincho"/>
                        </a:rPr>
                        <a:t>Decentramento, empatia</a:t>
                      </a:r>
                      <a:endParaRPr lang="it-IT" sz="1400" dirty="0">
                        <a:latin typeface="Times New Roman"/>
                        <a:ea typeface="MS Mincho"/>
                      </a:endParaRPr>
                    </a:p>
                    <a:p>
                      <a:pPr>
                        <a:spcAft>
                          <a:spcPts val="0"/>
                        </a:spcAft>
                      </a:pPr>
                      <a:r>
                        <a:rPr lang="it-IT" sz="1400" dirty="0">
                          <a:latin typeface="Verdana"/>
                          <a:ea typeface="MS Mincho"/>
                        </a:rPr>
                        <a:t>mens critica</a:t>
                      </a:r>
                      <a:endParaRPr lang="it-IT" sz="1400" dirty="0">
                        <a:latin typeface="Times New Roman"/>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1464">
                <a:tc>
                  <a:txBody>
                    <a:bodyPr/>
                    <a:lstStyle/>
                    <a:p>
                      <a:pPr>
                        <a:spcAft>
                          <a:spcPts val="0"/>
                        </a:spcAft>
                      </a:pPr>
                      <a:r>
                        <a:rPr lang="it-IT" sz="1400">
                          <a:latin typeface="Verdana"/>
                          <a:ea typeface="MS Mincho"/>
                        </a:rPr>
                        <a:t>4</a:t>
                      </a:r>
                      <a:endParaRPr lang="it-IT" sz="1400">
                        <a:latin typeface="Times New Roman"/>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t-IT" sz="1400">
                          <a:latin typeface="Verdana"/>
                          <a:ea typeface="MS Mincho"/>
                        </a:rPr>
                        <a:t>Prendere coscienza  di forme organizzate di violazione del diritto statale : la  mafia</a:t>
                      </a:r>
                      <a:endParaRPr lang="it-IT" sz="1400">
                        <a:latin typeface="Times New Roman"/>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t-IT" sz="1400" dirty="0">
                          <a:latin typeface="Verdana"/>
                          <a:ea typeface="MS Mincho"/>
                        </a:rPr>
                        <a:t>Decentramento, empatia</a:t>
                      </a:r>
                      <a:endParaRPr lang="it-IT" sz="1400" dirty="0">
                        <a:latin typeface="Times New Roman"/>
                        <a:ea typeface="MS Mincho"/>
                      </a:endParaRPr>
                    </a:p>
                    <a:p>
                      <a:pPr>
                        <a:spcAft>
                          <a:spcPts val="0"/>
                        </a:spcAft>
                      </a:pPr>
                      <a:r>
                        <a:rPr lang="it-IT" sz="1400" dirty="0">
                          <a:latin typeface="Verdana"/>
                          <a:ea typeface="MS Mincho"/>
                        </a:rPr>
                        <a:t>mens critica</a:t>
                      </a:r>
                      <a:endParaRPr lang="it-IT" sz="1400" dirty="0">
                        <a:latin typeface="Times New Roman"/>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795">
                <a:tc>
                  <a:txBody>
                    <a:bodyPr/>
                    <a:lstStyle/>
                    <a:p>
                      <a:pPr>
                        <a:spcAft>
                          <a:spcPts val="0"/>
                        </a:spcAft>
                      </a:pPr>
                      <a:r>
                        <a:rPr lang="it-IT" sz="1400" dirty="0" smtClean="0">
                          <a:latin typeface="Verdana"/>
                          <a:ea typeface="MS Mincho"/>
                        </a:rPr>
                        <a:t>5 </a:t>
                      </a:r>
                      <a:endParaRPr lang="it-IT" sz="1400" dirty="0">
                        <a:latin typeface="Times New Roman"/>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t-IT" sz="1400">
                          <a:latin typeface="Verdana"/>
                          <a:ea typeface="MS Mincho"/>
                        </a:rPr>
                        <a:t>Acquisire il valore etico del principio di legalità.</a:t>
                      </a:r>
                      <a:endParaRPr lang="it-IT" sz="1400">
                        <a:latin typeface="Times New Roman"/>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t-IT" sz="1400" dirty="0">
                          <a:latin typeface="Verdana"/>
                          <a:ea typeface="MS Mincho"/>
                        </a:rPr>
                        <a:t>Interdipendenza</a:t>
                      </a:r>
                      <a:endParaRPr lang="it-IT" sz="1400" dirty="0">
                        <a:latin typeface="Times New Roman"/>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795">
                <a:tc>
                  <a:txBody>
                    <a:bodyPr/>
                    <a:lstStyle/>
                    <a:p>
                      <a:pPr>
                        <a:spcAft>
                          <a:spcPts val="0"/>
                        </a:spcAft>
                      </a:pPr>
                      <a:r>
                        <a:rPr lang="it-IT" sz="1400" dirty="0" smtClean="0">
                          <a:latin typeface="Verdana"/>
                          <a:ea typeface="MS Mincho"/>
                        </a:rPr>
                        <a:t>6 </a:t>
                      </a:r>
                      <a:endParaRPr lang="it-IT" sz="1400" dirty="0">
                        <a:latin typeface="Times New Roman"/>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t-IT" sz="1400">
                          <a:latin typeface="Verdana"/>
                          <a:ea typeface="MS Mincho"/>
                        </a:rPr>
                        <a:t>Ripercorrere l’itinerario didattico</a:t>
                      </a:r>
                      <a:endParaRPr lang="it-IT" sz="1400">
                        <a:latin typeface="Times New Roman"/>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t-IT" sz="1400" dirty="0" err="1">
                          <a:latin typeface="Verdana"/>
                          <a:ea typeface="MS Mincho"/>
                        </a:rPr>
                        <a:t>Metacognizione</a:t>
                      </a:r>
                      <a:endParaRPr lang="it-IT" sz="1400" dirty="0">
                        <a:latin typeface="Times New Roman"/>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Cosa è cambiato? </a:t>
            </a:r>
            <a:endParaRPr lang="it-IT" dirty="0"/>
          </a:p>
        </p:txBody>
      </p:sp>
      <p:pic>
        <p:nvPicPr>
          <p:cNvPr id="33793" name="Picture 1" descr="F:\inserite\20170129_180003-1_resized.jpg"/>
          <p:cNvPicPr>
            <a:picLocks noChangeAspect="1" noChangeArrowheads="1"/>
          </p:cNvPicPr>
          <p:nvPr/>
        </p:nvPicPr>
        <p:blipFill>
          <a:blip r:embed="rId2"/>
          <a:srcRect/>
          <a:stretch>
            <a:fillRect/>
          </a:stretch>
        </p:blipFill>
        <p:spPr bwMode="auto">
          <a:xfrm>
            <a:off x="142844" y="1357298"/>
            <a:ext cx="6215106" cy="5000660"/>
          </a:xfrm>
          <a:prstGeom prst="rect">
            <a:avLst/>
          </a:prstGeom>
          <a:noFill/>
        </p:spPr>
      </p:pic>
      <p:sp>
        <p:nvSpPr>
          <p:cNvPr id="33795" name="AutoShape 3" descr="Risultati immagini per alunno">
            <a:hlinkClick r:id="rId3"/>
          </p:cNvPr>
          <p:cNvSpPr>
            <a:spLocks noChangeAspect="1" noChangeArrowheads="1"/>
          </p:cNvSpPr>
          <p:nvPr/>
        </p:nvSpPr>
        <p:spPr bwMode="auto">
          <a:xfrm>
            <a:off x="57150" y="-2446338"/>
            <a:ext cx="6477000" cy="5095876"/>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33797" name="Picture 5" descr="Risultati immagini per alunno">
            <a:hlinkClick r:id="rId4"/>
          </p:cNvPr>
          <p:cNvPicPr>
            <a:picLocks noChangeAspect="1" noChangeArrowheads="1"/>
          </p:cNvPicPr>
          <p:nvPr/>
        </p:nvPicPr>
        <p:blipFill>
          <a:blip r:embed="rId5"/>
          <a:srcRect/>
          <a:stretch>
            <a:fillRect/>
          </a:stretch>
        </p:blipFill>
        <p:spPr bwMode="auto">
          <a:xfrm>
            <a:off x="6215074" y="2030006"/>
            <a:ext cx="2786082" cy="354213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t>MAPPA CONCETTUALE </a:t>
            </a:r>
            <a:r>
              <a:rPr lang="it-IT" dirty="0" smtClean="0"/>
              <a:t/>
            </a:r>
            <a:br>
              <a:rPr lang="it-IT" dirty="0" smtClean="0"/>
            </a:br>
            <a:endParaRPr lang="it-IT" dirty="0"/>
          </a:p>
        </p:txBody>
      </p:sp>
      <p:graphicFrame>
        <p:nvGraphicFramePr>
          <p:cNvPr id="4" name="Tabella 3"/>
          <p:cNvGraphicFramePr>
            <a:graphicFrameLocks noGrp="1"/>
          </p:cNvGraphicFramePr>
          <p:nvPr/>
        </p:nvGraphicFramePr>
        <p:xfrm>
          <a:off x="1357290" y="1214422"/>
          <a:ext cx="6096000" cy="3238773"/>
        </p:xfrm>
        <a:graphic>
          <a:graphicData uri="http://schemas.openxmlformats.org/drawingml/2006/table">
            <a:tbl>
              <a:tblPr/>
              <a:tblGrid>
                <a:gridCol w="6096000"/>
              </a:tblGrid>
              <a:tr h="3238773">
                <a:tc>
                  <a:txBody>
                    <a:bodyPr/>
                    <a:lstStyle/>
                    <a:p>
                      <a:pPr algn="ctr">
                        <a:spcAft>
                          <a:spcPts val="0"/>
                        </a:spcAft>
                      </a:pPr>
                      <a:endParaRPr lang="it-IT" sz="1000" dirty="0">
                        <a:latin typeface="Verdana"/>
                        <a:ea typeface="Times New Roman"/>
                        <a:cs typeface="Times New Roman"/>
                      </a:endParaRPr>
                    </a:p>
                    <a:p>
                      <a:pPr algn="ctr">
                        <a:spcAft>
                          <a:spcPts val="0"/>
                        </a:spcAft>
                      </a:pPr>
                      <a:r>
                        <a:rPr lang="it-IT" sz="1000" b="1" dirty="0">
                          <a:latin typeface="Verdana"/>
                          <a:ea typeface="Times New Roman"/>
                          <a:cs typeface="Times New Roman"/>
                        </a:rPr>
                        <a:t>LEGALITÀ</a:t>
                      </a:r>
                      <a:endParaRPr lang="it-IT" sz="1200" dirty="0">
                        <a:latin typeface="Cambria"/>
                        <a:ea typeface="Times New Roman"/>
                        <a:cs typeface="Times New Roman"/>
                      </a:endParaRPr>
                    </a:p>
                    <a:p>
                      <a:pPr algn="ctr">
                        <a:spcAft>
                          <a:spcPts val="0"/>
                        </a:spcAft>
                      </a:pPr>
                      <a:r>
                        <a:rPr lang="it-IT" sz="1000" dirty="0">
                          <a:latin typeface="Verdana"/>
                          <a:ea typeface="Times New Roman"/>
                          <a:cs typeface="Times New Roman"/>
                        </a:rPr>
                        <a:t>                                             =                          </a:t>
                      </a:r>
                      <a:r>
                        <a:rPr lang="it-IT" sz="1000" b="1" dirty="0">
                          <a:latin typeface="Verdana"/>
                          <a:ea typeface="Times New Roman"/>
                          <a:cs typeface="Times New Roman"/>
                        </a:rPr>
                        <a:t>ISTITUZIONI</a:t>
                      </a:r>
                      <a:endParaRPr lang="it-IT" sz="1200" dirty="0">
                        <a:latin typeface="Cambria"/>
                        <a:ea typeface="Times New Roman"/>
                        <a:cs typeface="Times New Roman"/>
                      </a:endParaRPr>
                    </a:p>
                    <a:p>
                      <a:pPr algn="ctr">
                        <a:spcAft>
                          <a:spcPts val="0"/>
                        </a:spcAft>
                      </a:pPr>
                      <a:r>
                        <a:rPr lang="it-IT" sz="1000" b="1" dirty="0">
                          <a:latin typeface="Verdana"/>
                          <a:ea typeface="Times New Roman"/>
                          <a:cs typeface="Times New Roman"/>
                        </a:rPr>
                        <a:t>RISPETTO CORRESPONSABILE</a:t>
                      </a:r>
                      <a:endParaRPr lang="it-IT" sz="1200" dirty="0">
                        <a:latin typeface="Cambria"/>
                        <a:ea typeface="Times New Roman"/>
                        <a:cs typeface="Times New Roman"/>
                      </a:endParaRPr>
                    </a:p>
                    <a:p>
                      <a:pPr algn="ctr">
                        <a:spcAft>
                          <a:spcPts val="0"/>
                        </a:spcAft>
                      </a:pPr>
                      <a:r>
                        <a:rPr lang="it-IT" sz="1000" b="1" dirty="0">
                          <a:latin typeface="Verdana"/>
                          <a:ea typeface="Times New Roman"/>
                          <a:cs typeface="Times New Roman"/>
                        </a:rPr>
                        <a:t>                                                                         CITTADINI </a:t>
                      </a:r>
                      <a:endParaRPr lang="it-IT" sz="1200" dirty="0">
                        <a:latin typeface="Cambria"/>
                        <a:ea typeface="Times New Roman"/>
                        <a:cs typeface="Times New Roman"/>
                      </a:endParaRPr>
                    </a:p>
                    <a:p>
                      <a:pPr algn="ctr">
                        <a:spcAft>
                          <a:spcPts val="0"/>
                        </a:spcAft>
                      </a:pPr>
                      <a:r>
                        <a:rPr lang="it-IT" sz="1000" b="1" dirty="0">
                          <a:latin typeface="Verdana"/>
                          <a:ea typeface="Times New Roman"/>
                          <a:cs typeface="Times New Roman"/>
                        </a:rPr>
                        <a:t>di</a:t>
                      </a:r>
                      <a:endParaRPr lang="it-IT" sz="1200" dirty="0">
                        <a:latin typeface="Cambria"/>
                        <a:ea typeface="Times New Roman"/>
                        <a:cs typeface="Times New Roman"/>
                      </a:endParaRPr>
                    </a:p>
                    <a:p>
                      <a:pPr algn="ctr">
                        <a:spcAft>
                          <a:spcPts val="0"/>
                        </a:spcAft>
                      </a:pPr>
                      <a:r>
                        <a:rPr lang="it-IT" sz="1000" b="1" dirty="0">
                          <a:latin typeface="Verdana"/>
                          <a:ea typeface="Times New Roman"/>
                          <a:cs typeface="Times New Roman"/>
                        </a:rPr>
                        <a:t>LEGGI</a:t>
                      </a:r>
                      <a:endParaRPr lang="it-IT" sz="1200" dirty="0">
                        <a:latin typeface="Cambria"/>
                        <a:ea typeface="Times New Roman"/>
                        <a:cs typeface="Times New Roman"/>
                      </a:endParaRPr>
                    </a:p>
                    <a:p>
                      <a:pPr algn="ctr">
                        <a:spcAft>
                          <a:spcPts val="0"/>
                        </a:spcAft>
                      </a:pPr>
                      <a:r>
                        <a:rPr lang="it-IT" sz="1000" i="1" dirty="0">
                          <a:latin typeface="Verdana"/>
                          <a:ea typeface="Times New Roman"/>
                          <a:cs typeface="Times New Roman"/>
                        </a:rPr>
                        <a:t>variabili nel tempo e nello spazio</a:t>
                      </a:r>
                      <a:endParaRPr lang="it-IT" sz="1200" dirty="0">
                        <a:latin typeface="Cambria"/>
                        <a:ea typeface="Times New Roman"/>
                        <a:cs typeface="Times New Roman"/>
                      </a:endParaRPr>
                    </a:p>
                    <a:p>
                      <a:pPr algn="ctr">
                        <a:spcAft>
                          <a:spcPts val="0"/>
                        </a:spcAft>
                      </a:pPr>
                      <a:r>
                        <a:rPr lang="it-IT" sz="1000" dirty="0">
                          <a:latin typeface="Verdana"/>
                          <a:ea typeface="Times New Roman"/>
                          <a:cs typeface="Times New Roman"/>
                        </a:rPr>
                        <a:t>a garanzia di</a:t>
                      </a:r>
                      <a:endParaRPr lang="it-IT" sz="1200" dirty="0">
                        <a:latin typeface="Cambria"/>
                        <a:ea typeface="Times New Roman"/>
                        <a:cs typeface="Times New Roman"/>
                      </a:endParaRPr>
                    </a:p>
                    <a:p>
                      <a:pPr algn="ctr">
                        <a:spcAft>
                          <a:spcPts val="0"/>
                        </a:spcAft>
                      </a:pPr>
                      <a:r>
                        <a:rPr lang="it-IT" sz="1000" b="1" dirty="0" smtClean="0">
                          <a:latin typeface="Verdana"/>
                          <a:ea typeface="Times New Roman"/>
                          <a:cs typeface="Times New Roman"/>
                        </a:rPr>
                        <a:t>DOVERI/DIRITTI</a:t>
                      </a:r>
                      <a:endParaRPr lang="it-IT" sz="1200" dirty="0">
                        <a:latin typeface="Cambria"/>
                        <a:ea typeface="Times New Roman"/>
                        <a:cs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r>
                        <a:rPr lang="it-IT" sz="1000" dirty="0" smtClean="0">
                          <a:latin typeface="Verdana"/>
                          <a:ea typeface="Times New Roman"/>
                          <a:cs typeface="Times New Roman"/>
                        </a:rPr>
                        <a:t>ECONOMICI</a:t>
                      </a:r>
                      <a:endParaRPr lang="it-IT" sz="1200" dirty="0" smtClean="0">
                        <a:latin typeface="Cambria"/>
                        <a:ea typeface="Times New Roman"/>
                        <a:cs typeface="Times New Roman"/>
                      </a:endParaRPr>
                    </a:p>
                    <a:p>
                      <a:pPr algn="ctr">
                        <a:spcAft>
                          <a:spcPts val="0"/>
                        </a:spcAft>
                      </a:pPr>
                      <a:r>
                        <a:rPr lang="it-IT" sz="1000" dirty="0" smtClean="0">
                          <a:latin typeface="Verdana"/>
                          <a:ea typeface="Times New Roman"/>
                          <a:cs typeface="Times New Roman"/>
                        </a:rPr>
                        <a:t>SOCIALI</a:t>
                      </a:r>
                      <a:endParaRPr lang="it-IT" sz="1200" dirty="0">
                        <a:latin typeface="Cambria"/>
                        <a:ea typeface="Times New Roman"/>
                        <a:cs typeface="Times New Roman"/>
                      </a:endParaRPr>
                    </a:p>
                    <a:p>
                      <a:pPr algn="ctr">
                        <a:spcAft>
                          <a:spcPts val="0"/>
                        </a:spcAft>
                      </a:pPr>
                      <a:r>
                        <a:rPr lang="it-IT" sz="1000" dirty="0">
                          <a:latin typeface="Verdana"/>
                          <a:ea typeface="Times New Roman"/>
                          <a:cs typeface="Times New Roman"/>
                        </a:rPr>
                        <a:t>CULTURALI</a:t>
                      </a:r>
                      <a:endParaRPr lang="it-IT" sz="1200" dirty="0">
                        <a:latin typeface="Cambria"/>
                        <a:ea typeface="Times New Roman"/>
                        <a:cs typeface="Times New Roman"/>
                      </a:endParaRPr>
                    </a:p>
                    <a:p>
                      <a:pPr algn="ctr">
                        <a:spcAft>
                          <a:spcPts val="0"/>
                        </a:spcAft>
                      </a:pPr>
                      <a:r>
                        <a:rPr lang="it-IT" sz="1000" dirty="0">
                          <a:latin typeface="Verdana"/>
                          <a:ea typeface="Times New Roman"/>
                          <a:cs typeface="Times New Roman"/>
                        </a:rPr>
                        <a:t>  </a:t>
                      </a:r>
                      <a:r>
                        <a:rPr lang="it-IT" sz="1000" dirty="0" err="1">
                          <a:latin typeface="Verdana"/>
                          <a:ea typeface="Times New Roman"/>
                          <a:cs typeface="Times New Roman"/>
                        </a:rPr>
                        <a:t>……………………………</a:t>
                      </a:r>
                      <a:r>
                        <a:rPr lang="it-IT" sz="1000" dirty="0">
                          <a:latin typeface="Verdana"/>
                          <a:ea typeface="Times New Roman"/>
                          <a:cs typeface="Times New Roman"/>
                        </a:rPr>
                        <a:t>..</a:t>
                      </a:r>
                      <a:endParaRPr lang="it-IT" sz="1200" dirty="0">
                        <a:latin typeface="Cambria"/>
                        <a:ea typeface="Times New Roman"/>
                        <a:cs typeface="Times New Roman"/>
                      </a:endParaRPr>
                    </a:p>
                    <a:p>
                      <a:pPr algn="ctr">
                        <a:spcAft>
                          <a:spcPts val="0"/>
                        </a:spcAft>
                      </a:pPr>
                      <a:r>
                        <a:rPr lang="it-IT" sz="1000" dirty="0">
                          <a:latin typeface="Verdana"/>
                          <a:ea typeface="Times New Roman"/>
                          <a:cs typeface="Times New Roman"/>
                        </a:rPr>
                        <a:t>a difesa di</a:t>
                      </a:r>
                      <a:endParaRPr lang="it-IT" sz="1200" dirty="0">
                        <a:latin typeface="Cambria"/>
                        <a:ea typeface="Times New Roman"/>
                        <a:cs typeface="Times New Roman"/>
                      </a:endParaRPr>
                    </a:p>
                    <a:p>
                      <a:pPr algn="ctr">
                        <a:spcAft>
                          <a:spcPts val="0"/>
                        </a:spcAft>
                      </a:pPr>
                      <a:r>
                        <a:rPr lang="it-IT" sz="1100" dirty="0">
                          <a:latin typeface="Cambria"/>
                        </a:rPr>
                        <a:t/>
                      </a:r>
                      <a:br>
                        <a:rPr lang="it-IT" sz="1100" dirty="0">
                          <a:latin typeface="Cambria"/>
                        </a:rPr>
                      </a:br>
                      <a:r>
                        <a:rPr lang="it-IT" sz="1000" b="1" dirty="0">
                          <a:latin typeface="Verdana"/>
                          <a:ea typeface="Times New Roman"/>
                          <a:cs typeface="Times New Roman"/>
                        </a:rPr>
                        <a:t>         BENE </a:t>
                      </a:r>
                      <a:r>
                        <a:rPr lang="it-IT" sz="1000" b="1" dirty="0" smtClean="0">
                          <a:latin typeface="Verdana"/>
                          <a:ea typeface="Times New Roman"/>
                          <a:cs typeface="Times New Roman"/>
                        </a:rPr>
                        <a:t>COMUNE    e   </a:t>
                      </a:r>
                      <a:r>
                        <a:rPr lang="it-IT" sz="1000" b="1" dirty="0">
                          <a:latin typeface="Verdana"/>
                          <a:ea typeface="Times New Roman"/>
                          <a:cs typeface="Times New Roman"/>
                        </a:rPr>
                        <a:t>DIGNITA’ UMANA</a:t>
                      </a:r>
                      <a:endParaRPr lang="it-IT" sz="1200" dirty="0">
                        <a:latin typeface="Cambria"/>
                        <a:ea typeface="Times New Roman"/>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4" name="Rettangolo 13"/>
          <p:cNvSpPr/>
          <p:nvPr/>
        </p:nvSpPr>
        <p:spPr>
          <a:xfrm>
            <a:off x="214282" y="5103674"/>
            <a:ext cx="8429684" cy="923330"/>
          </a:xfrm>
          <a:prstGeom prst="rect">
            <a:avLst/>
          </a:prstGeom>
        </p:spPr>
        <p:txBody>
          <a:bodyPr wrap="square">
            <a:spAutoFit/>
          </a:bodyPr>
          <a:lstStyle/>
          <a:p>
            <a:r>
              <a:rPr lang="it-IT" b="1" dirty="0" smtClean="0"/>
              <a:t>Obiettivo Formativo:</a:t>
            </a:r>
            <a:r>
              <a:rPr lang="it-IT" dirty="0" smtClean="0"/>
              <a:t>riflettere intorno alla necessità di rispettare e di far rispettare le regole e le leggi a garanzia del bene comune e del riconoscimento della dignità della persona umana per una convivenza civile basata sulla giustizia e sulla concordia.</a:t>
            </a:r>
            <a:endParaRPr lang="it-IT"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Valutazione dei genitori </a:t>
            </a:r>
            <a:endParaRPr lang="it-IT" dirty="0"/>
          </a:p>
        </p:txBody>
      </p:sp>
      <p:pic>
        <p:nvPicPr>
          <p:cNvPr id="34818" name="Picture 2" descr="F:\inserite\20170129_180016-1_resized.jpg"/>
          <p:cNvPicPr>
            <a:picLocks noChangeAspect="1" noChangeArrowheads="1"/>
          </p:cNvPicPr>
          <p:nvPr/>
        </p:nvPicPr>
        <p:blipFill>
          <a:blip r:embed="rId2"/>
          <a:srcRect/>
          <a:stretch>
            <a:fillRect/>
          </a:stretch>
        </p:blipFill>
        <p:spPr bwMode="auto">
          <a:xfrm>
            <a:off x="714348" y="1357298"/>
            <a:ext cx="5143536" cy="4929198"/>
          </a:xfrm>
          <a:prstGeom prst="rect">
            <a:avLst/>
          </a:prstGeom>
          <a:noFill/>
        </p:spPr>
      </p:pic>
      <p:pic>
        <p:nvPicPr>
          <p:cNvPr id="34820" name="Picture 4" descr="Risultati immagini per genitori">
            <a:hlinkClick r:id="rId3"/>
          </p:cNvPr>
          <p:cNvPicPr>
            <a:picLocks noChangeAspect="1" noChangeArrowheads="1"/>
          </p:cNvPicPr>
          <p:nvPr/>
        </p:nvPicPr>
        <p:blipFill>
          <a:blip r:embed="rId4"/>
          <a:srcRect/>
          <a:stretch>
            <a:fillRect/>
          </a:stretch>
        </p:blipFill>
        <p:spPr bwMode="auto">
          <a:xfrm>
            <a:off x="5676900" y="1142984"/>
            <a:ext cx="3467100" cy="3562351"/>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000" b="1" dirty="0" smtClean="0"/>
              <a:t>Fase 7 verificare le competenze apprese.  </a:t>
            </a:r>
            <a:endParaRPr lang="it-IT" sz="2000" b="1" dirty="0"/>
          </a:p>
        </p:txBody>
      </p:sp>
      <p:graphicFrame>
        <p:nvGraphicFramePr>
          <p:cNvPr id="4" name="Tabella 3"/>
          <p:cNvGraphicFramePr>
            <a:graphicFrameLocks noGrp="1"/>
          </p:cNvGraphicFramePr>
          <p:nvPr>
            <p:extLst>
              <p:ext uri="{D42A27DB-BD31-4B8C-83A1-F6EECF244321}">
                <p14:modId xmlns:p14="http://schemas.microsoft.com/office/powerpoint/2010/main" xmlns="" val="2049097625"/>
              </p:ext>
            </p:extLst>
          </p:nvPr>
        </p:nvGraphicFramePr>
        <p:xfrm>
          <a:off x="0" y="1124744"/>
          <a:ext cx="9144000" cy="4896544"/>
        </p:xfrm>
        <a:graphic>
          <a:graphicData uri="http://schemas.openxmlformats.org/drawingml/2006/table">
            <a:tbl>
              <a:tblPr firstRow="1" bandRow="1">
                <a:tableStyleId>{5C22544A-7EE6-4342-B048-85BDC9FD1C3A}</a:tableStyleId>
              </a:tblPr>
              <a:tblGrid>
                <a:gridCol w="4572000"/>
                <a:gridCol w="4572000"/>
              </a:tblGrid>
              <a:tr h="4896544">
                <a:tc>
                  <a:txBody>
                    <a:bodyPr/>
                    <a:lstStyle/>
                    <a:p>
                      <a:pPr>
                        <a:lnSpc>
                          <a:spcPct val="115000"/>
                        </a:lnSpc>
                        <a:spcBef>
                          <a:spcPts val="2400"/>
                        </a:spcBef>
                        <a:spcAft>
                          <a:spcPts val="0"/>
                        </a:spcAft>
                      </a:pPr>
                      <a:r>
                        <a:rPr lang="it-IT" sz="2400" b="1" kern="0" dirty="0" smtClean="0">
                          <a:solidFill>
                            <a:schemeClr val="bg1"/>
                          </a:solidFill>
                          <a:effectLst/>
                          <a:latin typeface="Cambria"/>
                          <a:ea typeface="Times New Roman"/>
                          <a:cs typeface="Times New Roman"/>
                        </a:rPr>
                        <a:t>ANDRO’</a:t>
                      </a:r>
                    </a:p>
                    <a:p>
                      <a:pPr>
                        <a:lnSpc>
                          <a:spcPct val="115000"/>
                        </a:lnSpc>
                        <a:spcAft>
                          <a:spcPts val="1000"/>
                        </a:spcAft>
                      </a:pPr>
                      <a:r>
                        <a:rPr lang="it-IT" sz="1800" dirty="0" smtClean="0">
                          <a:effectLst/>
                          <a:latin typeface="+mn-lt"/>
                          <a:ea typeface="Calibri"/>
                          <a:cs typeface="Times New Roman"/>
                        </a:rPr>
                        <a:t>Andrò in giro per il mondo…</a:t>
                      </a:r>
                    </a:p>
                    <a:p>
                      <a:pPr>
                        <a:lnSpc>
                          <a:spcPct val="115000"/>
                        </a:lnSpc>
                        <a:spcAft>
                          <a:spcPts val="1000"/>
                        </a:spcAft>
                      </a:pPr>
                      <a:r>
                        <a:rPr lang="it-IT" sz="1800" dirty="0" smtClean="0">
                          <a:effectLst/>
                          <a:latin typeface="+mn-lt"/>
                          <a:ea typeface="Calibri"/>
                          <a:cs typeface="Times New Roman"/>
                        </a:rPr>
                        <a:t>parlerò con chiunque mi ascolterà</a:t>
                      </a:r>
                    </a:p>
                    <a:p>
                      <a:pPr>
                        <a:lnSpc>
                          <a:spcPct val="115000"/>
                        </a:lnSpc>
                        <a:spcAft>
                          <a:spcPts val="1000"/>
                        </a:spcAft>
                      </a:pPr>
                      <a:r>
                        <a:rPr lang="it-IT" sz="1800" dirty="0" smtClean="0">
                          <a:effectLst/>
                          <a:latin typeface="+mn-lt"/>
                          <a:ea typeface="Calibri"/>
                          <a:cs typeface="Times New Roman"/>
                        </a:rPr>
                        <a:t>della guerra e del male che porterà.</a:t>
                      </a:r>
                    </a:p>
                    <a:p>
                      <a:pPr>
                        <a:lnSpc>
                          <a:spcPct val="115000"/>
                        </a:lnSpc>
                        <a:spcAft>
                          <a:spcPts val="1000"/>
                        </a:spcAft>
                      </a:pPr>
                      <a:r>
                        <a:rPr lang="it-IT" sz="1800" dirty="0" smtClean="0">
                          <a:effectLst/>
                          <a:latin typeface="+mn-lt"/>
                          <a:ea typeface="Calibri"/>
                          <a:cs typeface="Times New Roman"/>
                        </a:rPr>
                        <a:t>E poi lascerò una poesia</a:t>
                      </a:r>
                    </a:p>
                    <a:p>
                      <a:pPr>
                        <a:lnSpc>
                          <a:spcPct val="115000"/>
                        </a:lnSpc>
                        <a:spcAft>
                          <a:spcPts val="1000"/>
                        </a:spcAft>
                      </a:pPr>
                      <a:r>
                        <a:rPr lang="it-IT" sz="1800" dirty="0" smtClean="0">
                          <a:effectLst/>
                          <a:latin typeface="+mn-lt"/>
                          <a:ea typeface="Calibri"/>
                          <a:cs typeface="Times New Roman"/>
                        </a:rPr>
                        <a:t>alle porte delle persone che han sofferto,</a:t>
                      </a:r>
                    </a:p>
                    <a:p>
                      <a:pPr>
                        <a:lnSpc>
                          <a:spcPct val="115000"/>
                        </a:lnSpc>
                        <a:spcAft>
                          <a:spcPts val="1000"/>
                        </a:spcAft>
                      </a:pPr>
                      <a:r>
                        <a:rPr lang="it-IT" sz="1800" dirty="0" smtClean="0">
                          <a:effectLst/>
                          <a:latin typeface="+mn-lt"/>
                          <a:ea typeface="Calibri"/>
                          <a:cs typeface="Times New Roman"/>
                        </a:rPr>
                        <a:t>e parlerò con tutte le persone che incontrerò.</a:t>
                      </a:r>
                    </a:p>
                    <a:p>
                      <a:pPr>
                        <a:lnSpc>
                          <a:spcPct val="115000"/>
                        </a:lnSpc>
                        <a:spcAft>
                          <a:spcPts val="1000"/>
                        </a:spcAft>
                      </a:pPr>
                      <a:r>
                        <a:rPr lang="it-IT" sz="1800" dirty="0" smtClean="0">
                          <a:effectLst/>
                          <a:latin typeface="+mn-lt"/>
                          <a:ea typeface="Calibri"/>
                          <a:cs typeface="Times New Roman"/>
                        </a:rPr>
                        <a:t>E poi mi sporcherò le mani</a:t>
                      </a:r>
                    </a:p>
                    <a:p>
                      <a:pPr>
                        <a:lnSpc>
                          <a:spcPct val="115000"/>
                        </a:lnSpc>
                        <a:spcAft>
                          <a:spcPts val="1000"/>
                        </a:spcAft>
                      </a:pPr>
                      <a:r>
                        <a:rPr lang="it-IT" sz="1800" dirty="0" smtClean="0">
                          <a:effectLst/>
                          <a:latin typeface="+mn-lt"/>
                          <a:ea typeface="Calibri"/>
                          <a:cs typeface="Times New Roman"/>
                        </a:rPr>
                        <a:t>per aggiustare i diritti del prossimo… </a:t>
                      </a:r>
                    </a:p>
                  </a:txBody>
                  <a:tcP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it-IT" sz="1800" b="1" i="0" u="none" strike="noStrike" kern="1200" cap="none" spc="0" normalizeH="0" baseline="0" noProof="0" dirty="0" smtClean="0">
                          <a:ln>
                            <a:noFill/>
                          </a:ln>
                          <a:solidFill>
                            <a:prstClr val="white"/>
                          </a:solidFill>
                          <a:effectLst/>
                          <a:uLnTx/>
                          <a:uFillTx/>
                          <a:latin typeface="+mn-lt"/>
                          <a:ea typeface="Calibri"/>
                          <a:cs typeface="Times New Roman"/>
                        </a:rPr>
                        <a:t>Andrò dagli immigrati</a:t>
                      </a: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it-IT" sz="1800" b="1" i="0" u="none" strike="noStrike" kern="1200" cap="none" spc="0" normalizeH="0" baseline="0" noProof="0" dirty="0" smtClean="0">
                          <a:ln>
                            <a:noFill/>
                          </a:ln>
                          <a:solidFill>
                            <a:prstClr val="white"/>
                          </a:solidFill>
                          <a:effectLst/>
                          <a:uLnTx/>
                          <a:uFillTx/>
                          <a:latin typeface="+mn-lt"/>
                          <a:ea typeface="Calibri"/>
                          <a:cs typeface="Times New Roman"/>
                        </a:rPr>
                        <a:t>e li abbraccerò uno ad uno.</a:t>
                      </a: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it-IT" sz="1800" b="1" i="0" u="none" strike="noStrike" kern="1200" cap="none" spc="0" normalizeH="0" baseline="0" noProof="0" dirty="0" smtClean="0">
                          <a:ln>
                            <a:noFill/>
                          </a:ln>
                          <a:solidFill>
                            <a:prstClr val="white"/>
                          </a:solidFill>
                          <a:effectLst/>
                          <a:uLnTx/>
                          <a:uFillTx/>
                          <a:latin typeface="+mn-lt"/>
                          <a:ea typeface="Calibri"/>
                          <a:cs typeface="Times New Roman"/>
                        </a:rPr>
                        <a:t>Andrò dai terremotati</a:t>
                      </a: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it-IT" sz="1800" b="1" i="0" u="none" strike="noStrike" kern="1200" cap="none" spc="0" normalizeH="0" baseline="0" noProof="0" dirty="0" smtClean="0">
                          <a:ln>
                            <a:noFill/>
                          </a:ln>
                          <a:solidFill>
                            <a:prstClr val="white"/>
                          </a:solidFill>
                          <a:effectLst/>
                          <a:uLnTx/>
                          <a:uFillTx/>
                          <a:latin typeface="+mn-lt"/>
                          <a:ea typeface="Calibri"/>
                          <a:cs typeface="Times New Roman"/>
                        </a:rPr>
                        <a:t>e donerò loro sicurezza</a:t>
                      </a:r>
                    </a:p>
                    <a:p>
                      <a:pPr marL="0" marR="0" lvl="0" indent="0" algn="l" defTabSz="914400" rtl="0" eaLnBrk="1" fontAlgn="auto" latinLnBrk="0" hangingPunct="1">
                        <a:lnSpc>
                          <a:spcPct val="115000"/>
                        </a:lnSpc>
                        <a:spcBef>
                          <a:spcPts val="0"/>
                        </a:spcBef>
                        <a:spcAft>
                          <a:spcPts val="1000"/>
                        </a:spcAft>
                        <a:buClrTx/>
                        <a:buSzTx/>
                        <a:buFontTx/>
                        <a:buNone/>
                        <a:tabLst>
                          <a:tab pos="2733675" algn="l"/>
                        </a:tabLst>
                        <a:defRPr/>
                      </a:pPr>
                      <a:r>
                        <a:rPr kumimoji="0" lang="it-IT" sz="1800" b="1" i="0" u="none" strike="noStrike" kern="1200" cap="none" spc="0" normalizeH="0" baseline="0" noProof="0" dirty="0" smtClean="0">
                          <a:ln>
                            <a:noFill/>
                          </a:ln>
                          <a:solidFill>
                            <a:prstClr val="white"/>
                          </a:solidFill>
                          <a:effectLst/>
                          <a:uLnTx/>
                          <a:uFillTx/>
                          <a:latin typeface="+mn-lt"/>
                          <a:ea typeface="Calibri"/>
                          <a:cs typeface="Times New Roman"/>
                        </a:rPr>
                        <a:t>e speranza.</a:t>
                      </a: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it-IT" sz="1800" b="1" i="0" u="none" strike="noStrike" kern="1200" cap="none" spc="0" normalizeH="0" baseline="0" noProof="0" dirty="0" smtClean="0">
                          <a:ln>
                            <a:noFill/>
                          </a:ln>
                          <a:solidFill>
                            <a:prstClr val="white"/>
                          </a:solidFill>
                          <a:effectLst/>
                          <a:uLnTx/>
                          <a:uFillTx/>
                          <a:latin typeface="+mn-lt"/>
                          <a:ea typeface="Calibri"/>
                          <a:cs typeface="Times New Roman"/>
                        </a:rPr>
                        <a:t>E poi griderò </a:t>
                      </a:r>
                    </a:p>
                    <a:p>
                      <a:pPr marL="0" marR="0" lvl="0" indent="0" algn="l" defTabSz="914400" rtl="0" eaLnBrk="1" fontAlgn="auto" latinLnBrk="0" hangingPunct="1">
                        <a:lnSpc>
                          <a:spcPct val="115000"/>
                        </a:lnSpc>
                        <a:spcBef>
                          <a:spcPts val="0"/>
                        </a:spcBef>
                        <a:spcAft>
                          <a:spcPts val="1000"/>
                        </a:spcAft>
                        <a:buClrTx/>
                        <a:buSzTx/>
                        <a:buFontTx/>
                        <a:buNone/>
                        <a:tabLst>
                          <a:tab pos="2714625" algn="l"/>
                        </a:tabLst>
                        <a:defRPr/>
                      </a:pPr>
                      <a:r>
                        <a:rPr kumimoji="0" lang="it-IT" sz="1800" b="1" i="0" u="none" strike="noStrike" kern="1200" cap="none" spc="0" normalizeH="0" baseline="0" noProof="0" dirty="0" smtClean="0">
                          <a:ln>
                            <a:noFill/>
                          </a:ln>
                          <a:solidFill>
                            <a:prstClr val="white"/>
                          </a:solidFill>
                          <a:effectLst/>
                          <a:uLnTx/>
                          <a:uFillTx/>
                          <a:latin typeface="+mn-lt"/>
                          <a:ea typeface="Calibri"/>
                          <a:cs typeface="Times New Roman"/>
                        </a:rPr>
                        <a:t>E scriverò sui muri e per terra	</a:t>
                      </a: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it-IT" sz="1800" b="1" i="0" u="none" strike="noStrike" kern="1200" cap="none" spc="0" normalizeH="0" baseline="0" noProof="0" dirty="0" smtClean="0">
                          <a:ln>
                            <a:noFill/>
                          </a:ln>
                          <a:solidFill>
                            <a:prstClr val="white"/>
                          </a:solidFill>
                          <a:effectLst/>
                          <a:uLnTx/>
                          <a:uFillTx/>
                          <a:latin typeface="+mn-lt"/>
                          <a:ea typeface="Calibri"/>
                          <a:cs typeface="Times New Roman"/>
                        </a:rPr>
                        <a:t>VIVA LA PACE</a:t>
                      </a: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it-IT" sz="1800" b="1" i="0" u="none" strike="noStrike" kern="1200" cap="none" spc="0" normalizeH="0" baseline="0" noProof="0" dirty="0" smtClean="0">
                          <a:ln>
                            <a:noFill/>
                          </a:ln>
                          <a:solidFill>
                            <a:prstClr val="white"/>
                          </a:solidFill>
                          <a:effectLst/>
                          <a:uLnTx/>
                          <a:uFillTx/>
                          <a:latin typeface="+mn-lt"/>
                          <a:ea typeface="Calibri"/>
                          <a:cs typeface="Times New Roman"/>
                        </a:rPr>
                        <a:t>ABBASSO LA GUERRA</a:t>
                      </a: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it-IT" sz="1800" b="1" i="0" u="none" strike="noStrike" kern="1200" cap="none" spc="0" normalizeH="0" baseline="0" noProof="0" dirty="0" smtClean="0">
                          <a:ln>
                            <a:noFill/>
                          </a:ln>
                          <a:solidFill>
                            <a:prstClr val="white"/>
                          </a:solidFill>
                          <a:effectLst/>
                          <a:uLnTx/>
                          <a:uFillTx/>
                          <a:latin typeface="+mn-lt"/>
                          <a:ea typeface="Calibri"/>
                          <a:cs typeface="Times New Roman"/>
                        </a:rPr>
                        <a:t>(di Elisa </a:t>
                      </a:r>
                      <a:r>
                        <a:rPr kumimoji="0" lang="it-IT" sz="1800" b="1" i="0" u="none" strike="noStrike" kern="1200" cap="none" spc="0" normalizeH="0" baseline="0" noProof="0" dirty="0" err="1" smtClean="0">
                          <a:ln>
                            <a:noFill/>
                          </a:ln>
                          <a:solidFill>
                            <a:prstClr val="white"/>
                          </a:solidFill>
                          <a:effectLst/>
                          <a:uLnTx/>
                          <a:uFillTx/>
                          <a:latin typeface="+mn-lt"/>
                          <a:ea typeface="Calibri"/>
                          <a:cs typeface="Times New Roman"/>
                        </a:rPr>
                        <a:t>Pierpaoli</a:t>
                      </a:r>
                      <a:r>
                        <a:rPr kumimoji="0" lang="it-IT" sz="1800" b="1" i="0" u="none" strike="noStrike" kern="1200" cap="none" spc="0" normalizeH="0" baseline="0" noProof="0" dirty="0" smtClean="0">
                          <a:ln>
                            <a:noFill/>
                          </a:ln>
                          <a:solidFill>
                            <a:prstClr val="white"/>
                          </a:solidFill>
                          <a:effectLst/>
                          <a:uLnTx/>
                          <a:uFillTx/>
                          <a:latin typeface="+mn-lt"/>
                          <a:ea typeface="Calibri"/>
                          <a:cs typeface="Times New Roman"/>
                        </a:rPr>
                        <a:t>)</a:t>
                      </a:r>
                      <a:endParaRPr lang="it-IT" dirty="0"/>
                    </a:p>
                  </a:txBody>
                  <a:tcPr/>
                </a:tc>
              </a:tr>
            </a:tbl>
          </a:graphicData>
        </a:graphic>
      </p:graphicFrame>
    </p:spTree>
    <p:extLst>
      <p:ext uri="{BB962C8B-B14F-4D97-AF65-F5344CB8AC3E}">
        <p14:creationId xmlns:p14="http://schemas.microsoft.com/office/powerpoint/2010/main" xmlns="" val="24773846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368412"/>
          </a:xfrm>
        </p:spPr>
        <p:txBody>
          <a:bodyPr>
            <a:normAutofit fontScale="90000"/>
          </a:bodyPr>
          <a:lstStyle/>
          <a:p>
            <a:r>
              <a:rPr lang="it-IT" dirty="0" smtClean="0"/>
              <a:t>Slogan , manifesti pubblicitari a favore della legalità e consegna all’ l’Associazione Libera </a:t>
            </a:r>
            <a:endParaRPr lang="it-IT" dirty="0"/>
          </a:p>
        </p:txBody>
      </p:sp>
      <p:pic>
        <p:nvPicPr>
          <p:cNvPr id="1026" name="Picture 2" descr="Diecimila no alla criminalità: in corteo a Torino anche bambini e studenti"/>
          <p:cNvPicPr>
            <a:picLocks noChangeAspect="1" noChangeArrowheads="1"/>
          </p:cNvPicPr>
          <p:nvPr/>
        </p:nvPicPr>
        <p:blipFill>
          <a:blip r:embed="rId2"/>
          <a:srcRect/>
          <a:stretch>
            <a:fillRect/>
          </a:stretch>
        </p:blipFill>
        <p:spPr bwMode="auto">
          <a:xfrm>
            <a:off x="2285984" y="2500306"/>
            <a:ext cx="5214974" cy="28575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Fase 0 Conversazione Clinica </a:t>
            </a:r>
            <a:endParaRPr lang="it-IT" dirty="0"/>
          </a:p>
        </p:txBody>
      </p:sp>
      <p:sp>
        <p:nvSpPr>
          <p:cNvPr id="3" name="Segnaposto contenuto 2"/>
          <p:cNvSpPr>
            <a:spLocks noGrp="1"/>
          </p:cNvSpPr>
          <p:nvPr>
            <p:ph idx="1"/>
          </p:nvPr>
        </p:nvSpPr>
        <p:spPr/>
        <p:txBody>
          <a:bodyPr/>
          <a:lstStyle/>
          <a:p>
            <a:r>
              <a:rPr lang="it-IT" i="1" dirty="0" smtClean="0"/>
              <a:t>Che cosa ti fa venire in mente la parola “legalità”?</a:t>
            </a:r>
            <a:endParaRPr lang="it-IT" dirty="0" smtClean="0"/>
          </a:p>
          <a:p>
            <a:r>
              <a:rPr lang="it-IT" i="1" dirty="0" smtClean="0"/>
              <a:t>Che cos’è la legalità secondo te?</a:t>
            </a:r>
            <a:endParaRPr lang="it-IT" dirty="0" smtClean="0"/>
          </a:p>
          <a:p>
            <a:r>
              <a:rPr lang="it-IT" i="1" dirty="0" smtClean="0"/>
              <a:t> A che serve? </a:t>
            </a:r>
            <a:endParaRPr lang="it-IT" dirty="0" smtClean="0"/>
          </a:p>
          <a:p>
            <a:r>
              <a:rPr lang="it-IT" i="1" dirty="0" smtClean="0"/>
              <a:t>Come si pratica la legalità?</a:t>
            </a:r>
            <a:endParaRPr lang="it-IT" dirty="0" smtClean="0"/>
          </a:p>
          <a:p>
            <a:r>
              <a:rPr lang="it-IT" i="1" dirty="0" smtClean="0"/>
              <a:t>Chi la pratica? E dove?</a:t>
            </a:r>
            <a:endParaRPr lang="it-IT" dirty="0" smtClean="0"/>
          </a:p>
          <a:p>
            <a:r>
              <a:rPr lang="it-IT" i="1" dirty="0" smtClean="0"/>
              <a:t>Come si perde? Quando?</a:t>
            </a:r>
            <a:endParaRPr lang="it-IT"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p:cNvGraphicFramePr>
            <a:graphicFrameLocks noGrp="1"/>
          </p:cNvGraphicFramePr>
          <p:nvPr/>
        </p:nvGraphicFramePr>
        <p:xfrm>
          <a:off x="214282" y="714356"/>
          <a:ext cx="8715436" cy="5929354"/>
        </p:xfrm>
        <a:graphic>
          <a:graphicData uri="http://schemas.openxmlformats.org/drawingml/2006/table">
            <a:tbl>
              <a:tblPr/>
              <a:tblGrid>
                <a:gridCol w="8715436"/>
              </a:tblGrid>
              <a:tr h="5929354">
                <a:tc>
                  <a:txBody>
                    <a:bodyPr/>
                    <a:lstStyle/>
                    <a:p>
                      <a:pPr>
                        <a:spcAft>
                          <a:spcPts val="0"/>
                        </a:spcAft>
                      </a:pPr>
                      <a:r>
                        <a:rPr lang="it-IT" sz="1400" b="1" i="1" dirty="0">
                          <a:latin typeface="Verdana"/>
                          <a:ea typeface="Cambria"/>
                          <a:cs typeface="Times New Roman"/>
                        </a:rPr>
                        <a:t>La legalità è:</a:t>
                      </a:r>
                      <a:endParaRPr lang="it-IT" sz="1400" dirty="0">
                        <a:latin typeface="Cambria"/>
                        <a:ea typeface="ＭＳ 明朝"/>
                        <a:cs typeface="Times New Roman"/>
                      </a:endParaRPr>
                    </a:p>
                    <a:p>
                      <a:pPr marL="342900" lvl="0" indent="-342900">
                        <a:spcAft>
                          <a:spcPts val="0"/>
                        </a:spcAft>
                        <a:buFont typeface="Times New Roman"/>
                        <a:buChar char="-"/>
                      </a:pPr>
                      <a:r>
                        <a:rPr lang="it-IT" sz="1400" i="1" dirty="0">
                          <a:latin typeface="Verdana"/>
                          <a:ea typeface="Cambria"/>
                        </a:rPr>
                        <a:t>rispettare la legge e le regole</a:t>
                      </a:r>
                      <a:endParaRPr lang="it-IT" sz="1400" dirty="0">
                        <a:latin typeface="Times New Roman"/>
                        <a:ea typeface="Cambria"/>
                      </a:endParaRPr>
                    </a:p>
                    <a:p>
                      <a:pPr marL="342900" lvl="0" indent="-342900">
                        <a:spcAft>
                          <a:spcPts val="0"/>
                        </a:spcAft>
                        <a:buFont typeface="Times New Roman"/>
                        <a:buChar char="-"/>
                      </a:pPr>
                      <a:r>
                        <a:rPr lang="it-IT" sz="1400" i="1" dirty="0">
                          <a:latin typeface="Verdana"/>
                          <a:ea typeface="Cambria"/>
                        </a:rPr>
                        <a:t>comportarsi in maniera corretta </a:t>
                      </a:r>
                      <a:endParaRPr lang="it-IT" sz="1400" dirty="0">
                        <a:latin typeface="Times New Roman"/>
                        <a:ea typeface="Cambria"/>
                      </a:endParaRPr>
                    </a:p>
                    <a:p>
                      <a:pPr marL="342900" lvl="0" indent="-342900">
                        <a:spcAft>
                          <a:spcPts val="0"/>
                        </a:spcAft>
                        <a:buFont typeface="Times New Roman"/>
                        <a:buChar char="-"/>
                      </a:pPr>
                      <a:r>
                        <a:rPr lang="it-IT" sz="1400" i="1" dirty="0">
                          <a:latin typeface="Verdana"/>
                          <a:ea typeface="Cambria"/>
                        </a:rPr>
                        <a:t>fare ciò che è giusto</a:t>
                      </a:r>
                      <a:endParaRPr lang="it-IT" sz="1400" dirty="0">
                        <a:latin typeface="Times New Roman"/>
                        <a:ea typeface="Cambria"/>
                      </a:endParaRPr>
                    </a:p>
                    <a:p>
                      <a:pPr marL="342900" lvl="0" indent="-342900">
                        <a:spcAft>
                          <a:spcPts val="0"/>
                        </a:spcAft>
                        <a:buFont typeface="Times New Roman"/>
                        <a:buChar char="-"/>
                      </a:pPr>
                      <a:r>
                        <a:rPr lang="it-IT" sz="1400" i="1" dirty="0">
                          <a:latin typeface="Verdana"/>
                          <a:ea typeface="Cambria"/>
                        </a:rPr>
                        <a:t>essere gentili,</a:t>
                      </a:r>
                      <a:endParaRPr lang="it-IT" sz="1400" dirty="0">
                        <a:latin typeface="Times New Roman"/>
                        <a:ea typeface="Cambria"/>
                      </a:endParaRPr>
                    </a:p>
                    <a:p>
                      <a:pPr marL="342900" lvl="0" indent="-342900">
                        <a:spcAft>
                          <a:spcPts val="0"/>
                        </a:spcAft>
                        <a:buFont typeface="Times New Roman"/>
                        <a:buChar char="-"/>
                      </a:pPr>
                      <a:r>
                        <a:rPr lang="it-IT" sz="1400" i="1" dirty="0">
                          <a:latin typeface="Verdana"/>
                          <a:ea typeface="Cambria"/>
                        </a:rPr>
                        <a:t>essere rispettosi, </a:t>
                      </a:r>
                      <a:endParaRPr lang="it-IT" sz="1400" dirty="0">
                        <a:latin typeface="Times New Roman"/>
                        <a:ea typeface="Cambria"/>
                      </a:endParaRPr>
                    </a:p>
                    <a:p>
                      <a:pPr marL="342900" lvl="0" indent="-342900">
                        <a:spcAft>
                          <a:spcPts val="0"/>
                        </a:spcAft>
                        <a:buFont typeface="Times New Roman"/>
                        <a:buChar char="-"/>
                      </a:pPr>
                      <a:r>
                        <a:rPr lang="it-IT" sz="1400" i="1" dirty="0">
                          <a:latin typeface="Verdana"/>
                          <a:ea typeface="Cambria"/>
                        </a:rPr>
                        <a:t>aiutare i più deboli </a:t>
                      </a:r>
                      <a:endParaRPr lang="it-IT" sz="1400" dirty="0">
                        <a:latin typeface="Times New Roman"/>
                        <a:ea typeface="Cambria"/>
                      </a:endParaRPr>
                    </a:p>
                    <a:p>
                      <a:pPr marL="342900" lvl="0" indent="-342900">
                        <a:spcAft>
                          <a:spcPts val="0"/>
                        </a:spcAft>
                        <a:buFont typeface="Times New Roman"/>
                        <a:buChar char="-"/>
                      </a:pPr>
                      <a:r>
                        <a:rPr lang="it-IT" sz="1400" i="1" dirty="0">
                          <a:latin typeface="Verdana"/>
                          <a:ea typeface="Cambria"/>
                        </a:rPr>
                        <a:t>non-rubare. </a:t>
                      </a:r>
                      <a:endParaRPr lang="it-IT" sz="1400" dirty="0">
                        <a:latin typeface="Times New Roman"/>
                        <a:ea typeface="Cambria"/>
                      </a:endParaRPr>
                    </a:p>
                    <a:p>
                      <a:pPr>
                        <a:spcAft>
                          <a:spcPts val="0"/>
                        </a:spcAft>
                      </a:pPr>
                      <a:r>
                        <a:rPr lang="it-IT" sz="1400" i="1" dirty="0" smtClean="0">
                          <a:latin typeface="Verdana"/>
                          <a:ea typeface="Cambria"/>
                          <a:cs typeface="Times New Roman"/>
                        </a:rPr>
                        <a:t> </a:t>
                      </a:r>
                      <a:r>
                        <a:rPr lang="it-IT" sz="1400" b="1" i="1" dirty="0">
                          <a:latin typeface="Verdana"/>
                          <a:ea typeface="Cambria"/>
                          <a:cs typeface="Times New Roman"/>
                        </a:rPr>
                        <a:t>Serve a:</a:t>
                      </a:r>
                      <a:endParaRPr lang="it-IT" sz="1400" dirty="0">
                        <a:latin typeface="Cambria"/>
                        <a:ea typeface="ＭＳ 明朝"/>
                        <a:cs typeface="Times New Roman"/>
                      </a:endParaRPr>
                    </a:p>
                    <a:p>
                      <a:pPr marL="342900" lvl="0" indent="-342900">
                        <a:spcAft>
                          <a:spcPts val="0"/>
                        </a:spcAft>
                        <a:buFont typeface="Times New Roman"/>
                        <a:buChar char="-"/>
                      </a:pPr>
                      <a:r>
                        <a:rPr lang="it-IT" sz="1400" i="1" dirty="0">
                          <a:latin typeface="Verdana"/>
                          <a:ea typeface="Cambria"/>
                        </a:rPr>
                        <a:t>diventare cittadini onesti</a:t>
                      </a:r>
                      <a:endParaRPr lang="it-IT" sz="1400" dirty="0">
                        <a:latin typeface="Times New Roman"/>
                        <a:ea typeface="Cambria"/>
                      </a:endParaRPr>
                    </a:p>
                    <a:p>
                      <a:pPr marL="342900" lvl="0" indent="-342900">
                        <a:spcAft>
                          <a:spcPts val="0"/>
                        </a:spcAft>
                        <a:buFont typeface="Times New Roman"/>
                        <a:buChar char="-"/>
                      </a:pPr>
                      <a:r>
                        <a:rPr lang="it-IT" sz="1400" i="1" dirty="0">
                          <a:latin typeface="Verdana"/>
                          <a:ea typeface="Cambria"/>
                        </a:rPr>
                        <a:t>essere educati,“giusti” davanti alla legge. </a:t>
                      </a:r>
                      <a:endParaRPr lang="it-IT" sz="1400" dirty="0">
                        <a:latin typeface="Times New Roman"/>
                        <a:ea typeface="Cambria"/>
                      </a:endParaRPr>
                    </a:p>
                    <a:p>
                      <a:pPr>
                        <a:spcAft>
                          <a:spcPts val="0"/>
                        </a:spcAft>
                      </a:pPr>
                      <a:r>
                        <a:rPr lang="it-IT" sz="1400" b="1" i="1" dirty="0">
                          <a:latin typeface="Verdana"/>
                          <a:ea typeface="Cambria"/>
                          <a:cs typeface="Times New Roman"/>
                        </a:rPr>
                        <a:t>Si pratica con:</a:t>
                      </a:r>
                      <a:endParaRPr lang="it-IT" sz="1400" dirty="0">
                        <a:latin typeface="Cambria"/>
                        <a:ea typeface="ＭＳ 明朝"/>
                        <a:cs typeface="Times New Roman"/>
                      </a:endParaRPr>
                    </a:p>
                    <a:p>
                      <a:pPr marL="342900" lvl="0" indent="-342900">
                        <a:spcAft>
                          <a:spcPts val="0"/>
                        </a:spcAft>
                        <a:buFont typeface="Times New Roman"/>
                        <a:buChar char="-"/>
                      </a:pPr>
                      <a:r>
                        <a:rPr lang="it-IT" sz="1400" i="1" dirty="0">
                          <a:latin typeface="Verdana"/>
                          <a:ea typeface="Cambria"/>
                        </a:rPr>
                        <a:t>il rispetto della legge, delle persone e dell’ambiente</a:t>
                      </a:r>
                      <a:endParaRPr lang="it-IT" sz="1400" dirty="0">
                        <a:latin typeface="Times New Roman"/>
                        <a:ea typeface="Cambria"/>
                      </a:endParaRPr>
                    </a:p>
                    <a:p>
                      <a:pPr marL="342900" lvl="0" indent="-342900">
                        <a:spcAft>
                          <a:spcPts val="0"/>
                        </a:spcAft>
                        <a:buFont typeface="Times New Roman"/>
                        <a:buChar char="-"/>
                      </a:pPr>
                      <a:r>
                        <a:rPr lang="it-IT" sz="1400" i="1" dirty="0" err="1">
                          <a:latin typeface="Verdana"/>
                          <a:ea typeface="Cambria"/>
                        </a:rPr>
                        <a:t>ilcompiere</a:t>
                      </a:r>
                      <a:r>
                        <a:rPr lang="it-IT" sz="1400" i="1" dirty="0">
                          <a:latin typeface="Verdana"/>
                          <a:ea typeface="Cambria"/>
                        </a:rPr>
                        <a:t> buone azioni</a:t>
                      </a:r>
                      <a:endParaRPr lang="it-IT" sz="1400" dirty="0">
                        <a:latin typeface="Times New Roman"/>
                        <a:ea typeface="Cambria"/>
                      </a:endParaRPr>
                    </a:p>
                    <a:p>
                      <a:pPr marL="342900" lvl="0" indent="-342900">
                        <a:spcAft>
                          <a:spcPts val="0"/>
                        </a:spcAft>
                        <a:buFont typeface="Times New Roman"/>
                        <a:buChar char="-"/>
                      </a:pPr>
                      <a:r>
                        <a:rPr lang="it-IT" sz="1400" i="1" dirty="0">
                          <a:solidFill>
                            <a:srgbClr val="000000"/>
                          </a:solidFill>
                          <a:latin typeface="Verdana"/>
                          <a:ea typeface="ＭＳ ゴシック"/>
                        </a:rPr>
                        <a:t>l’</a:t>
                      </a:r>
                      <a:r>
                        <a:rPr lang="it-IT" sz="1400" i="1" dirty="0">
                          <a:latin typeface="Verdana"/>
                          <a:ea typeface="Cambria"/>
                        </a:rPr>
                        <a:t>aiutare gli altri</a:t>
                      </a:r>
                      <a:endParaRPr lang="it-IT" sz="1400" dirty="0">
                        <a:latin typeface="Times New Roman"/>
                        <a:ea typeface="Cambria"/>
                      </a:endParaRPr>
                    </a:p>
                    <a:p>
                      <a:pPr marL="342900" lvl="0" indent="-342900">
                        <a:spcAft>
                          <a:spcPts val="0"/>
                        </a:spcAft>
                        <a:buFont typeface="Times New Roman"/>
                        <a:buChar char="-"/>
                      </a:pPr>
                      <a:r>
                        <a:rPr lang="it-IT" sz="1400" i="1" dirty="0">
                          <a:latin typeface="Verdana"/>
                          <a:ea typeface="Cambria"/>
                        </a:rPr>
                        <a:t>comportarsi correttamente</a:t>
                      </a:r>
                      <a:endParaRPr lang="it-IT" sz="1400" dirty="0">
                        <a:latin typeface="Times New Roman"/>
                        <a:ea typeface="Cambria"/>
                      </a:endParaRPr>
                    </a:p>
                    <a:p>
                      <a:pPr marL="342900" lvl="0" indent="-342900">
                        <a:spcAft>
                          <a:spcPts val="0"/>
                        </a:spcAft>
                        <a:buFont typeface="Times New Roman"/>
                        <a:buChar char="-"/>
                      </a:pPr>
                      <a:r>
                        <a:rPr lang="it-IT" sz="1400" i="1" dirty="0">
                          <a:latin typeface="Verdana"/>
                          <a:ea typeface="Cambria"/>
                        </a:rPr>
                        <a:t>essere gentili e responsabili.</a:t>
                      </a:r>
                      <a:endParaRPr lang="it-IT" sz="1400" dirty="0">
                        <a:latin typeface="Times New Roman"/>
                        <a:ea typeface="Cambria"/>
                      </a:endParaRPr>
                    </a:p>
                    <a:p>
                      <a:pPr>
                        <a:spcAft>
                          <a:spcPts val="0"/>
                        </a:spcAft>
                      </a:pPr>
                      <a:r>
                        <a:rPr lang="it-IT" sz="1400" b="1" i="1" dirty="0">
                          <a:latin typeface="Verdana"/>
                          <a:ea typeface="Cambria"/>
                          <a:cs typeface="Times New Roman"/>
                        </a:rPr>
                        <a:t>Dove si pratica:</a:t>
                      </a:r>
                      <a:endParaRPr lang="it-IT" sz="1400" dirty="0">
                        <a:latin typeface="Cambria"/>
                        <a:ea typeface="ＭＳ 明朝"/>
                        <a:cs typeface="Times New Roman"/>
                      </a:endParaRPr>
                    </a:p>
                    <a:p>
                      <a:pPr marL="342900" lvl="0" indent="-342900">
                        <a:spcAft>
                          <a:spcPts val="0"/>
                        </a:spcAft>
                        <a:buFont typeface="Times New Roman"/>
                        <a:buChar char="-"/>
                      </a:pPr>
                      <a:r>
                        <a:rPr lang="it-IT" sz="1400" i="1" dirty="0">
                          <a:latin typeface="Verdana"/>
                          <a:ea typeface="Cambria"/>
                        </a:rPr>
                        <a:t>ovunque</a:t>
                      </a:r>
                      <a:endParaRPr lang="it-IT" sz="1400" dirty="0">
                        <a:latin typeface="Times New Roman"/>
                        <a:ea typeface="Cambria"/>
                      </a:endParaRPr>
                    </a:p>
                    <a:p>
                      <a:pPr marL="342900" lvl="0" indent="-342900">
                        <a:spcAft>
                          <a:spcPts val="0"/>
                        </a:spcAft>
                        <a:buFont typeface="Times New Roman"/>
                        <a:buChar char="-"/>
                      </a:pPr>
                      <a:r>
                        <a:rPr lang="it-IT" sz="1400" i="1" dirty="0">
                          <a:latin typeface="Verdana"/>
                          <a:ea typeface="Cambria"/>
                        </a:rPr>
                        <a:t>in tutto il mondo.</a:t>
                      </a:r>
                      <a:endParaRPr lang="it-IT" sz="1400" dirty="0">
                        <a:latin typeface="Times New Roman"/>
                        <a:ea typeface="Cambria"/>
                      </a:endParaRPr>
                    </a:p>
                    <a:p>
                      <a:pPr marL="201930" indent="-201930">
                        <a:spcAft>
                          <a:spcPts val="0"/>
                        </a:spcAft>
                      </a:pPr>
                      <a:r>
                        <a:rPr lang="it-IT" sz="1400" b="1" i="1" dirty="0">
                          <a:latin typeface="Verdana"/>
                          <a:ea typeface="Cambria"/>
                          <a:cs typeface="Times New Roman"/>
                        </a:rPr>
                        <a:t>Si perde quando:</a:t>
                      </a:r>
                      <a:endParaRPr lang="it-IT" sz="1400" dirty="0">
                        <a:latin typeface="Cambria"/>
                        <a:ea typeface="ＭＳ 明朝"/>
                        <a:cs typeface="Times New Roman"/>
                      </a:endParaRPr>
                    </a:p>
                    <a:p>
                      <a:pPr marL="342900" lvl="0" indent="-342900">
                        <a:spcAft>
                          <a:spcPts val="0"/>
                        </a:spcAft>
                        <a:buFont typeface="Times New Roman"/>
                        <a:buChar char="-"/>
                      </a:pPr>
                      <a:r>
                        <a:rPr lang="it-IT" sz="1400" i="1" dirty="0">
                          <a:latin typeface="Verdana"/>
                          <a:ea typeface="Cambria"/>
                        </a:rPr>
                        <a:t>si diventa cattivi</a:t>
                      </a:r>
                      <a:endParaRPr lang="it-IT" sz="1400" dirty="0">
                        <a:latin typeface="Times New Roman"/>
                        <a:ea typeface="Cambria"/>
                      </a:endParaRPr>
                    </a:p>
                    <a:p>
                      <a:pPr marL="342900" lvl="0" indent="-342900">
                        <a:spcAft>
                          <a:spcPts val="0"/>
                        </a:spcAft>
                        <a:buFont typeface="Times New Roman"/>
                        <a:buChar char="-"/>
                      </a:pPr>
                      <a:r>
                        <a:rPr lang="it-IT" sz="1400" i="1" dirty="0">
                          <a:latin typeface="Verdana"/>
                          <a:ea typeface="Cambria"/>
                        </a:rPr>
                        <a:t>si diventa egoisti, </a:t>
                      </a:r>
                      <a:endParaRPr lang="it-IT" sz="1400" dirty="0">
                        <a:latin typeface="Times New Roman"/>
                        <a:ea typeface="Cambria"/>
                      </a:endParaRPr>
                    </a:p>
                    <a:p>
                      <a:pPr marL="342900" lvl="0" indent="-342900">
                        <a:spcAft>
                          <a:spcPts val="0"/>
                        </a:spcAft>
                        <a:buFont typeface="Times New Roman"/>
                        <a:buChar char="-"/>
                      </a:pPr>
                      <a:r>
                        <a:rPr lang="it-IT" sz="1400" i="1" dirty="0">
                          <a:latin typeface="Verdana"/>
                          <a:ea typeface="Cambria"/>
                        </a:rPr>
                        <a:t>disonesti, </a:t>
                      </a:r>
                      <a:endParaRPr lang="it-IT" sz="1400" dirty="0">
                        <a:latin typeface="Times New Roman"/>
                        <a:ea typeface="Cambria"/>
                      </a:endParaRPr>
                    </a:p>
                    <a:p>
                      <a:pPr marL="342900" lvl="0" indent="-342900">
                        <a:spcAft>
                          <a:spcPts val="0"/>
                        </a:spcAft>
                        <a:buFont typeface="Times New Roman"/>
                        <a:buChar char="-"/>
                      </a:pPr>
                      <a:r>
                        <a:rPr lang="it-IT" sz="1400" i="1" dirty="0">
                          <a:latin typeface="Verdana"/>
                          <a:ea typeface="Cambria"/>
                        </a:rPr>
                        <a:t>si litiga,</a:t>
                      </a:r>
                      <a:endParaRPr lang="it-IT" sz="1400" dirty="0">
                        <a:latin typeface="Times New Roman"/>
                        <a:ea typeface="Cambria"/>
                      </a:endParaRPr>
                    </a:p>
                    <a:p>
                      <a:pPr marL="342900" lvl="0" indent="-342900">
                        <a:spcAft>
                          <a:spcPts val="0"/>
                        </a:spcAft>
                        <a:buFont typeface="Times New Roman"/>
                        <a:buChar char="-"/>
                      </a:pPr>
                      <a:r>
                        <a:rPr lang="it-IT" sz="1400" i="1" dirty="0">
                          <a:latin typeface="Verdana"/>
                          <a:ea typeface="Cambria"/>
                        </a:rPr>
                        <a:t>non si rispetta la legge</a:t>
                      </a:r>
                      <a:endParaRPr lang="it-IT" sz="1400" dirty="0">
                        <a:latin typeface="Times New Roman"/>
                        <a:ea typeface="Cambria"/>
                      </a:endParaRPr>
                    </a:p>
                  </a:txBody>
                  <a:tcPr marL="67373" marR="67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
        <p:nvSpPr>
          <p:cNvPr id="6" name="CasellaDiTesto 5"/>
          <p:cNvSpPr txBox="1"/>
          <p:nvPr/>
        </p:nvSpPr>
        <p:spPr>
          <a:xfrm>
            <a:off x="2214546" y="285728"/>
            <a:ext cx="4857784" cy="369332"/>
          </a:xfrm>
          <a:prstGeom prst="rect">
            <a:avLst/>
          </a:prstGeom>
          <a:solidFill>
            <a:srgbClr val="FFFF00"/>
          </a:solidFill>
        </p:spPr>
        <p:txBody>
          <a:bodyPr wrap="square" rtlCol="0">
            <a:spAutoFit/>
          </a:bodyPr>
          <a:lstStyle/>
          <a:p>
            <a:r>
              <a:rPr lang="it-IT" dirty="0" smtClean="0"/>
              <a:t>                             MAPPA MENTALE</a:t>
            </a:r>
            <a:endParaRPr lang="it-IT"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42844" y="214290"/>
            <a:ext cx="8858312" cy="6072230"/>
          </a:xfrm>
        </p:spPr>
        <p:txBody>
          <a:bodyPr>
            <a:noAutofit/>
          </a:bodyPr>
          <a:lstStyle/>
          <a:p>
            <a:pPr algn="l"/>
            <a:r>
              <a:rPr lang="it-IT" sz="1200" i="1" dirty="0" smtClean="0">
                <a:solidFill>
                  <a:schemeClr val="tx1"/>
                </a:solidFill>
              </a:rPr>
              <a:t>Commento alla conversazione clinica.</a:t>
            </a:r>
            <a:endParaRPr lang="it-IT" sz="1200" dirty="0" smtClean="0">
              <a:solidFill>
                <a:schemeClr val="tx1"/>
              </a:solidFill>
            </a:endParaRPr>
          </a:p>
          <a:p>
            <a:pPr algn="l"/>
            <a:r>
              <a:rPr lang="it-IT" sz="1200" i="1" dirty="0" smtClean="0">
                <a:solidFill>
                  <a:schemeClr val="tx1"/>
                </a:solidFill>
              </a:rPr>
              <a:t>Gli allievi dimostrano di avere una certa conoscenza della legalità come rispetto delle leggi e delle regole. L’impressione che si ricava è quella di avere da parte degli alunni definizione corretta ma generica, non calate nella realtà e nel vissuto direttamente o indirettamente esperito dagli allievi. Didatticamente si può riprendere quest’argomento, con testimonianze ed esempi, tratti dall’esperienza quotidiana e scolastica, che portino a comprendere che il rispetto delle leggi e degli altri è l'unica strada per una civile convivenza, infatti, se la legalità non ci fosse, la gente vivrebbe allo stato brado, dove chi è più forte, regna e chi è più debole, soccombe.</a:t>
            </a:r>
            <a:endParaRPr lang="it-IT" sz="1200" dirty="0" smtClean="0">
              <a:solidFill>
                <a:schemeClr val="tx1"/>
              </a:solidFill>
            </a:endParaRPr>
          </a:p>
          <a:p>
            <a:pPr algn="l"/>
            <a:r>
              <a:rPr lang="it-IT" sz="1200" i="1" dirty="0" smtClean="0">
                <a:solidFill>
                  <a:schemeClr val="tx1"/>
                </a:solidFill>
              </a:rPr>
              <a:t>Tuttavia purtroppo essa non è quotidianamente realizzata. Si può, ad esempio,fare un elenco delle azioni scolastiche e successivamente lavorarci sopra con una carta a T per  distinguere cosa è giusto e cosa non lo è e quindi ritrovare partendo dal vissuto scolastico la mancata ottemperanza delle regole. Inoltre con una conversazione maieutica si può creare un confronto che consente di considerare vari punti di vista: ad esempio come vi sentite quando infrangete le regole a casa o a scuola? Vi sentite in colpa? Promettete a voi stessi di non rifare lo stesso errore una seconda volta? E poi cosa succede? Utili anche i giochi di ruolo attraverso i quali gli allievi si rendono conto che gli altri rimangono feriti da certe azioni, anche se non c’era piena intenzionalità. Gli allievi devono diventare sempre più consci che il rispetto per il prossimo passa attraverso parole, comportamenti  tanto da comprendere quali azioni arrecano fastidio/disturbo agli altri.</a:t>
            </a:r>
            <a:endParaRPr lang="it-IT" sz="1200" dirty="0" smtClean="0">
              <a:solidFill>
                <a:schemeClr val="tx1"/>
              </a:solidFill>
            </a:endParaRPr>
          </a:p>
          <a:p>
            <a:pPr algn="l"/>
            <a:r>
              <a:rPr lang="it-IT" sz="1200" i="1" dirty="0" smtClean="0">
                <a:solidFill>
                  <a:schemeClr val="tx1"/>
                </a:solidFill>
              </a:rPr>
              <a:t>“La legalità è dappertutto, in tutto il mondo” sostengono. Se ampliamo il discorso partendo dalle persone che gli allievi citano (poliziotti, persone importanti, forze speciali) si può giungere a riflettere che tutto è legalità, perché ogni cosa ha una sua regola.</a:t>
            </a:r>
            <a:endParaRPr lang="it-IT" sz="1200" dirty="0" smtClean="0">
              <a:solidFill>
                <a:schemeClr val="tx1"/>
              </a:solidFill>
            </a:endParaRPr>
          </a:p>
          <a:p>
            <a:pPr algn="l"/>
            <a:r>
              <a:rPr lang="it-IT" sz="1200" i="1" dirty="0" smtClean="0">
                <a:solidFill>
                  <a:schemeClr val="tx1"/>
                </a:solidFill>
              </a:rPr>
              <a:t>Gli allievi pensando alla legalità nominano il poliziotto, il carabiniere, la guardia giurata, ma occorre condurli a pensare che ogni azione al mondo va riportata ad  essa, dalla più piccola alla più grande, dalla più insignificante alla più importante. Anche le persone che pagano alla cassa quanto stanno acquistando con i propri soldi la merce che serve, compiono atti legali se accorgendosi di un errore di resto ai danni del negozio, non dichiarano l’errore, pronti a dare il giusto. Chi non paga il biglietto del tram compie un’azione illegale. Legalità è non solo rispettare le leggi, le regole  e il prossimo, ma è un sistema di principi, di idee, di comportamenti, che deve tendere alla realizzazione dei valori della persona, della dignità dell’uomo, dei diritti umani, dei principi di libertà, eguaglianza, giustizia sino al rispetto dell’ambiente:  è un  metodo di convivenza civile. La delinquenza organizzata, la camorra vanno quindi contrastate come forme che inquinano il vivere insieme. Il bullismo che si diffonde nelle scuole è una forma d’illegalità poiché di là da una normativa imposta dall’alto resta la questione di dover contrastare ogni forma di violenza e di mancato rispetto che va dal sopruso al più debole a gesti volgari e poco rispettosi degli altri. Su questo fronte di sensibilità si potrebbe partire dalla frase dell’allievo che afferma la necessità di essere “giusti” di fronte alla legge. Il richiamo alla giustizia può aiutare la classe a riflettere che esiste una forma di giustizia “innata” ovvero un’istanza umana al rispetto che prescinde dalla legge stessa. Per questa via si favorisce la riflessione sui parametri di analisi delle leggi che vanno esse stesse esaminate con il criterio del rispetto della dignità umana: la legge fascista contro gli ebrei richiama l’obiezione di coscienza come ha insegnato Don Milani in una famosa lettera ai giudici da leggere in classe. Infine sarebbe bene indagare perché la gente non rispetta e infrange le leggi.  I motivi sono tanti: fame, sete, privazione di diritti essenziali. Ci sono persone che infrangono le regole a causa di una società senza giustizia e quindi arrivare a capire la complessità del problema che deve essere esaminato  nella dimensione dei  numerosi aspetti che lo compongono, da quello del mancato rispetto dei diritti a quello della violenza organizzata sino ad arrivare alla costruzione di una raffinata sensibilità atta a formare una persona “integra”, autenticamente  onesta e pulita</a:t>
            </a:r>
            <a:r>
              <a:rPr lang="it-IT" sz="1000" i="1" dirty="0" smtClean="0">
                <a:solidFill>
                  <a:schemeClr val="tx1"/>
                </a:solidFill>
              </a:rPr>
              <a:t>.</a:t>
            </a:r>
            <a:endParaRPr lang="it-IT" sz="1000" dirty="0" smtClean="0">
              <a:solidFill>
                <a:schemeClr val="tx1"/>
              </a:solidFill>
            </a:endParaRPr>
          </a:p>
          <a:p>
            <a:r>
              <a:rPr lang="it-IT" sz="1000" i="1" dirty="0" smtClean="0"/>
              <a:t> </a:t>
            </a:r>
            <a:endParaRPr lang="it-IT" sz="1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p:cNvGraphicFramePr>
            <a:graphicFrameLocks noGrp="1"/>
          </p:cNvGraphicFramePr>
          <p:nvPr/>
        </p:nvGraphicFramePr>
        <p:xfrm>
          <a:off x="1643042" y="4572008"/>
          <a:ext cx="6286544" cy="2011680"/>
        </p:xfrm>
        <a:graphic>
          <a:graphicData uri="http://schemas.openxmlformats.org/drawingml/2006/table">
            <a:tbl>
              <a:tblPr/>
              <a:tblGrid>
                <a:gridCol w="6286544"/>
              </a:tblGrid>
              <a:tr h="2000264">
                <a:tc>
                  <a:txBody>
                    <a:bodyPr/>
                    <a:lstStyle/>
                    <a:p>
                      <a:pPr algn="ctr">
                        <a:spcAft>
                          <a:spcPts val="0"/>
                        </a:spcAft>
                      </a:pPr>
                      <a:r>
                        <a:rPr lang="it-IT" altLang="ja-JP" sz="1400" b="1" dirty="0" smtClean="0">
                          <a:latin typeface="Verdana" pitchFamily="34" charset="0"/>
                          <a:ea typeface="MS Mincho" pitchFamily="49" charset="-128"/>
                          <a:cs typeface="Times New Roman" pitchFamily="18" charset="0"/>
                        </a:rPr>
                        <a:t>RETE CONCETTUALE</a:t>
                      </a:r>
                      <a:r>
                        <a:rPr lang="it-IT" altLang="ja-JP" sz="1000" dirty="0" smtClean="0">
                          <a:latin typeface="Arial" pitchFamily="34" charset="0"/>
                          <a:cs typeface="Arial" pitchFamily="34" charset="0"/>
                        </a:rPr>
                        <a:t/>
                      </a:r>
                      <a:br>
                        <a:rPr lang="it-IT" altLang="ja-JP" sz="1000" dirty="0" smtClean="0">
                          <a:latin typeface="Arial" pitchFamily="34" charset="0"/>
                          <a:cs typeface="Arial" pitchFamily="34" charset="0"/>
                        </a:rPr>
                      </a:br>
                      <a:endParaRPr lang="it-IT" altLang="ja-JP" sz="1000" dirty="0" smtClean="0">
                        <a:latin typeface="Arial" pitchFamily="34" charset="0"/>
                        <a:cs typeface="Arial" pitchFamily="34" charset="0"/>
                      </a:endParaRPr>
                    </a:p>
                    <a:p>
                      <a:pPr algn="ctr">
                        <a:spcAft>
                          <a:spcPts val="0"/>
                        </a:spcAft>
                      </a:pPr>
                      <a:endParaRPr lang="it-IT" sz="1000" b="1" dirty="0" smtClean="0">
                        <a:latin typeface="Arial" pitchFamily="34" charset="0"/>
                        <a:ea typeface="Cambria"/>
                        <a:cs typeface="Arial" pitchFamily="34" charset="0"/>
                      </a:endParaRPr>
                    </a:p>
                    <a:p>
                      <a:pPr algn="ctr">
                        <a:spcAft>
                          <a:spcPts val="0"/>
                        </a:spcAft>
                      </a:pPr>
                      <a:r>
                        <a:rPr lang="it-IT" sz="1400" b="1" dirty="0" smtClean="0">
                          <a:latin typeface="Verdana"/>
                          <a:ea typeface="Cambria"/>
                          <a:cs typeface="Times New Roman"/>
                        </a:rPr>
                        <a:t>LEGALITÀ</a:t>
                      </a:r>
                      <a:endParaRPr lang="it-IT" sz="1400" dirty="0">
                        <a:latin typeface="Cambria"/>
                        <a:ea typeface="ＭＳ 明朝"/>
                        <a:cs typeface="Times New Roman"/>
                      </a:endParaRPr>
                    </a:p>
                    <a:p>
                      <a:pPr algn="ctr">
                        <a:spcAft>
                          <a:spcPts val="0"/>
                        </a:spcAft>
                      </a:pPr>
                      <a:r>
                        <a:rPr lang="it-IT" sz="1400" dirty="0">
                          <a:latin typeface="Verdana"/>
                          <a:ea typeface="Cambria"/>
                          <a:cs typeface="Times New Roman"/>
                        </a:rPr>
                        <a:t>=</a:t>
                      </a:r>
                      <a:endParaRPr lang="it-IT" sz="1400" dirty="0">
                        <a:latin typeface="Cambria"/>
                        <a:ea typeface="ＭＳ 明朝"/>
                        <a:cs typeface="Times New Roman"/>
                      </a:endParaRPr>
                    </a:p>
                    <a:p>
                      <a:pPr algn="ctr">
                        <a:spcAft>
                          <a:spcPts val="0"/>
                        </a:spcAft>
                      </a:pPr>
                      <a:r>
                        <a:rPr lang="it-IT" sz="1400" b="1" dirty="0">
                          <a:latin typeface="Verdana"/>
                          <a:ea typeface="Cambria"/>
                          <a:cs typeface="Times New Roman"/>
                        </a:rPr>
                        <a:t>assunzione di un modo </a:t>
                      </a:r>
                      <a:endParaRPr lang="it-IT" sz="1400" dirty="0">
                        <a:latin typeface="Cambria"/>
                        <a:ea typeface="ＭＳ 明朝"/>
                        <a:cs typeface="Times New Roman"/>
                      </a:endParaRPr>
                    </a:p>
                    <a:p>
                      <a:pPr algn="ctr">
                        <a:spcAft>
                          <a:spcPts val="0"/>
                        </a:spcAft>
                      </a:pPr>
                      <a:r>
                        <a:rPr lang="it-IT" sz="1400" b="1" dirty="0">
                          <a:latin typeface="Verdana"/>
                          <a:ea typeface="Cambria"/>
                          <a:cs typeface="Times New Roman"/>
                        </a:rPr>
                        <a:t>di vivere </a:t>
                      </a:r>
                      <a:endParaRPr lang="it-IT" sz="1400" dirty="0">
                        <a:latin typeface="Cambria"/>
                        <a:ea typeface="ＭＳ 明朝"/>
                        <a:cs typeface="Times New Roman"/>
                      </a:endParaRPr>
                    </a:p>
                    <a:p>
                      <a:pPr algn="ctr">
                        <a:spcAft>
                          <a:spcPts val="0"/>
                        </a:spcAft>
                      </a:pPr>
                      <a:r>
                        <a:rPr lang="it-IT" sz="1400" dirty="0">
                          <a:latin typeface="Verdana"/>
                          <a:ea typeface="Cambria"/>
                          <a:cs typeface="Times New Roman"/>
                        </a:rPr>
                        <a:t>per una </a:t>
                      </a:r>
                      <a:endParaRPr lang="it-IT" sz="1400" dirty="0">
                        <a:latin typeface="Cambria"/>
                        <a:ea typeface="ＭＳ 明朝"/>
                        <a:cs typeface="Times New Roman"/>
                      </a:endParaRPr>
                    </a:p>
                    <a:p>
                      <a:pPr algn="ctr">
                        <a:spcAft>
                          <a:spcPts val="0"/>
                        </a:spcAft>
                      </a:pPr>
                      <a:r>
                        <a:rPr lang="it-IT" sz="1400" b="1" dirty="0" smtClean="0">
                          <a:latin typeface="Verdana"/>
                          <a:ea typeface="Cambria"/>
                          <a:cs typeface="Times New Roman"/>
                        </a:rPr>
                        <a:t>una società </a:t>
                      </a:r>
                      <a:endParaRPr lang="it-IT" sz="1400" dirty="0">
                        <a:latin typeface="Cambria"/>
                        <a:ea typeface="ＭＳ 明朝"/>
                        <a:cs typeface="Times New Roman"/>
                      </a:endParaRPr>
                    </a:p>
                    <a:p>
                      <a:pPr algn="ctr">
                        <a:spcAft>
                          <a:spcPts val="0"/>
                        </a:spcAft>
                      </a:pPr>
                      <a:r>
                        <a:rPr lang="it-IT" sz="1400" b="1" dirty="0">
                          <a:latin typeface="Verdana"/>
                          <a:ea typeface="Cambria"/>
                          <a:cs typeface="Times New Roman"/>
                        </a:rPr>
                        <a:t>rispettosa di </a:t>
                      </a:r>
                      <a:r>
                        <a:rPr lang="it-IT" sz="1400" b="1" dirty="0" smtClean="0">
                          <a:latin typeface="Verdana"/>
                          <a:ea typeface="Cambria"/>
                          <a:cs typeface="Times New Roman"/>
                        </a:rPr>
                        <a:t>tutti</a:t>
                      </a:r>
                      <a:endParaRPr lang="it-IT" sz="1400" dirty="0">
                        <a:latin typeface="Cambria"/>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Titolo 6"/>
          <p:cNvSpPr>
            <a:spLocks noGrp="1"/>
          </p:cNvSpPr>
          <p:nvPr>
            <p:ph type="title"/>
          </p:nvPr>
        </p:nvSpPr>
        <p:spPr>
          <a:xfrm>
            <a:off x="457200" y="274638"/>
            <a:ext cx="8229600" cy="4083056"/>
          </a:xfrm>
        </p:spPr>
        <p:txBody>
          <a:bodyPr>
            <a:normAutofit fontScale="90000"/>
          </a:bodyPr>
          <a:lstStyle/>
          <a:p>
            <a:pPr lvl="0" algn="l" fontAlgn="base">
              <a:spcAft>
                <a:spcPct val="0"/>
              </a:spcAft>
            </a:pPr>
            <a:r>
              <a:rPr lang="it-IT" sz="1100" dirty="0" smtClean="0">
                <a:solidFill>
                  <a:srgbClr val="2F2F2F"/>
                </a:solidFill>
                <a:latin typeface="Verdana" pitchFamily="34" charset="0"/>
                <a:ea typeface="MS Mincho" pitchFamily="49" charset="-128"/>
                <a:cs typeface="OpenSans"/>
              </a:rPr>
              <a:t/>
            </a:r>
            <a:br>
              <a:rPr lang="it-IT" sz="1100" dirty="0" smtClean="0">
                <a:solidFill>
                  <a:srgbClr val="2F2F2F"/>
                </a:solidFill>
                <a:latin typeface="Verdana" pitchFamily="34" charset="0"/>
                <a:ea typeface="MS Mincho" pitchFamily="49" charset="-128"/>
                <a:cs typeface="OpenSans"/>
              </a:rPr>
            </a:br>
            <a:r>
              <a:rPr lang="it-IT" sz="1100" dirty="0" smtClean="0">
                <a:solidFill>
                  <a:srgbClr val="2F2F2F"/>
                </a:solidFill>
                <a:latin typeface="Verdana" pitchFamily="34" charset="0"/>
                <a:ea typeface="MS Mincho" pitchFamily="49" charset="-128"/>
                <a:cs typeface="OpenSans"/>
              </a:rPr>
              <a:t/>
            </a:r>
            <a:br>
              <a:rPr lang="it-IT" sz="1100" dirty="0" smtClean="0">
                <a:solidFill>
                  <a:srgbClr val="2F2F2F"/>
                </a:solidFill>
                <a:latin typeface="Verdana" pitchFamily="34" charset="0"/>
                <a:ea typeface="MS Mincho" pitchFamily="49" charset="-128"/>
                <a:cs typeface="OpenSans"/>
              </a:rPr>
            </a:br>
            <a:r>
              <a:rPr lang="it-IT" sz="1100" dirty="0" smtClean="0">
                <a:solidFill>
                  <a:srgbClr val="2F2F2F"/>
                </a:solidFill>
                <a:latin typeface="Verdana" pitchFamily="34" charset="0"/>
                <a:ea typeface="MS Mincho" pitchFamily="49" charset="-128"/>
                <a:cs typeface="OpenSans"/>
              </a:rPr>
              <a:t/>
            </a:r>
            <a:br>
              <a:rPr lang="it-IT" sz="1100" dirty="0" smtClean="0">
                <a:solidFill>
                  <a:srgbClr val="2F2F2F"/>
                </a:solidFill>
                <a:latin typeface="Verdana" pitchFamily="34" charset="0"/>
                <a:ea typeface="MS Mincho" pitchFamily="49" charset="-128"/>
                <a:cs typeface="OpenSans"/>
              </a:rPr>
            </a:br>
            <a:r>
              <a:rPr lang="it-IT" sz="1100" dirty="0" smtClean="0">
                <a:solidFill>
                  <a:srgbClr val="2F2F2F"/>
                </a:solidFill>
                <a:latin typeface="Verdana" pitchFamily="34" charset="0"/>
                <a:ea typeface="MS Mincho" pitchFamily="49" charset="-128"/>
                <a:cs typeface="OpenSans"/>
              </a:rPr>
              <a:t/>
            </a:r>
            <a:br>
              <a:rPr lang="it-IT" sz="1100" dirty="0" smtClean="0">
                <a:solidFill>
                  <a:srgbClr val="2F2F2F"/>
                </a:solidFill>
                <a:latin typeface="Verdana" pitchFamily="34" charset="0"/>
                <a:ea typeface="MS Mincho" pitchFamily="49" charset="-128"/>
                <a:cs typeface="OpenSans"/>
              </a:rPr>
            </a:br>
            <a:r>
              <a:rPr lang="it-IT" sz="1600" b="1" dirty="0" smtClean="0">
                <a:solidFill>
                  <a:srgbClr val="2F2F2F"/>
                </a:solidFill>
                <a:latin typeface="Verdana" pitchFamily="34" charset="0"/>
                <a:ea typeface="MS Mincho" pitchFamily="49" charset="-128"/>
                <a:cs typeface="OpenSans"/>
              </a:rPr>
              <a:t>Matrice cognitiva (ciò che sanno)</a:t>
            </a:r>
            <a:r>
              <a:rPr lang="it-IT" sz="1600" dirty="0" smtClean="0">
                <a:latin typeface="Arial" pitchFamily="34" charset="0"/>
                <a:cs typeface="Arial" pitchFamily="34" charset="0"/>
              </a:rPr>
              <a:t/>
            </a:r>
            <a:br>
              <a:rPr lang="it-IT" sz="1600" dirty="0" smtClean="0">
                <a:latin typeface="Arial" pitchFamily="34" charset="0"/>
                <a:cs typeface="Arial" pitchFamily="34" charset="0"/>
              </a:rPr>
            </a:br>
            <a:r>
              <a:rPr lang="it-IT" altLang="ja-JP" sz="1600" dirty="0" smtClean="0">
                <a:solidFill>
                  <a:srgbClr val="2F2F2F"/>
                </a:solidFill>
                <a:latin typeface="Verdana" pitchFamily="34" charset="0"/>
                <a:ea typeface="MS Mincho" pitchFamily="49" charset="-128"/>
                <a:cs typeface="OpenSans"/>
              </a:rPr>
              <a:t>la legalità è rispettare le leggi e le regole;</a:t>
            </a:r>
            <a:r>
              <a:rPr lang="it-IT" altLang="ja-JP" sz="1600" dirty="0" smtClean="0">
                <a:latin typeface="Arial" pitchFamily="34" charset="0"/>
                <a:cs typeface="Arial" pitchFamily="34" charset="0"/>
              </a:rPr>
              <a:t/>
            </a:r>
            <a:br>
              <a:rPr lang="it-IT" altLang="ja-JP" sz="1600" dirty="0" smtClean="0">
                <a:latin typeface="Arial" pitchFamily="34" charset="0"/>
                <a:cs typeface="Arial" pitchFamily="34" charset="0"/>
              </a:rPr>
            </a:br>
            <a:r>
              <a:rPr lang="it-IT" altLang="ja-JP" sz="1600" dirty="0" smtClean="0">
                <a:solidFill>
                  <a:srgbClr val="2F2F2F"/>
                </a:solidFill>
                <a:latin typeface="Verdana" pitchFamily="34" charset="0"/>
                <a:ea typeface="MS Mincho" pitchFamily="49" charset="-128"/>
                <a:cs typeface="OpenSans"/>
              </a:rPr>
              <a:t>il rispetto è rivolto al prossimo e all’ambiente </a:t>
            </a:r>
            <a:r>
              <a:rPr lang="it-IT" altLang="ja-JP" sz="1600" dirty="0" smtClean="0">
                <a:latin typeface="Arial" pitchFamily="34" charset="0"/>
                <a:cs typeface="Arial" pitchFamily="34" charset="0"/>
              </a:rPr>
              <a:t/>
            </a:r>
            <a:br>
              <a:rPr lang="it-IT" altLang="ja-JP" sz="1600" dirty="0" smtClean="0">
                <a:latin typeface="Arial" pitchFamily="34" charset="0"/>
                <a:cs typeface="Arial" pitchFamily="34" charset="0"/>
              </a:rPr>
            </a:br>
            <a:r>
              <a:rPr lang="it-IT" altLang="ja-JP" sz="1600" dirty="0" smtClean="0">
                <a:solidFill>
                  <a:srgbClr val="2F2F2F"/>
                </a:solidFill>
                <a:latin typeface="Verdana" pitchFamily="34" charset="0"/>
                <a:ea typeface="MS Mincho" pitchFamily="49" charset="-128"/>
                <a:cs typeface="OpenSans"/>
              </a:rPr>
              <a:t>la legalità serve per vivere da cittadini onesti;</a:t>
            </a:r>
            <a:r>
              <a:rPr lang="it-IT" altLang="ja-JP" sz="1600" dirty="0" smtClean="0">
                <a:latin typeface="Arial" pitchFamily="34" charset="0"/>
                <a:cs typeface="Arial" pitchFamily="34" charset="0"/>
              </a:rPr>
              <a:t/>
            </a:r>
            <a:br>
              <a:rPr lang="it-IT" altLang="ja-JP" sz="1600" dirty="0" smtClean="0">
                <a:latin typeface="Arial" pitchFamily="34" charset="0"/>
                <a:cs typeface="Arial" pitchFamily="34" charset="0"/>
              </a:rPr>
            </a:br>
            <a:r>
              <a:rPr lang="it-IT" altLang="ja-JP" sz="1600" dirty="0" smtClean="0">
                <a:solidFill>
                  <a:srgbClr val="2F2F2F"/>
                </a:solidFill>
                <a:latin typeface="Verdana" pitchFamily="34" charset="0"/>
                <a:ea typeface="MS Mincho" pitchFamily="49" charset="-128"/>
                <a:cs typeface="OpenSans"/>
              </a:rPr>
              <a:t>si perde con l’egoismo, la cattiveria, le lotte.</a:t>
            </a:r>
            <a:br>
              <a:rPr lang="it-IT" altLang="ja-JP" sz="1600" dirty="0" smtClean="0">
                <a:solidFill>
                  <a:srgbClr val="2F2F2F"/>
                </a:solidFill>
                <a:latin typeface="Verdana" pitchFamily="34" charset="0"/>
                <a:ea typeface="MS Mincho" pitchFamily="49" charset="-128"/>
                <a:cs typeface="OpenSans"/>
              </a:rPr>
            </a:br>
            <a:r>
              <a:rPr lang="it-IT" altLang="ja-JP" sz="1600" dirty="0" smtClean="0">
                <a:latin typeface="Arial" pitchFamily="34" charset="0"/>
                <a:cs typeface="Arial" pitchFamily="34" charset="0"/>
              </a:rPr>
              <a:t/>
            </a:r>
            <a:br>
              <a:rPr lang="it-IT" altLang="ja-JP" sz="1600" dirty="0" smtClean="0">
                <a:latin typeface="Arial" pitchFamily="34" charset="0"/>
                <a:cs typeface="Arial" pitchFamily="34" charset="0"/>
              </a:rPr>
            </a:br>
            <a:r>
              <a:rPr lang="it-IT" altLang="ja-JP" sz="1600" b="1" dirty="0" smtClean="0">
                <a:solidFill>
                  <a:srgbClr val="2F2F2F"/>
                </a:solidFill>
                <a:latin typeface="Verdana" pitchFamily="34" charset="0"/>
                <a:ea typeface="MS Mincho" pitchFamily="49" charset="-128"/>
                <a:cs typeface="OpenSans"/>
              </a:rPr>
              <a:t>Compito di apprendimento (ciò che non sanno) </a:t>
            </a:r>
            <a:r>
              <a:rPr lang="it-IT" altLang="ja-JP" sz="1600" dirty="0" smtClean="0">
                <a:solidFill>
                  <a:srgbClr val="2F2F2F"/>
                </a:solidFill>
                <a:latin typeface="Verdana" pitchFamily="34" charset="0"/>
                <a:ea typeface="MS Mincho" pitchFamily="49" charset="-128"/>
                <a:cs typeface="OpenSans"/>
              </a:rPr>
              <a:t>:</a:t>
            </a:r>
            <a:r>
              <a:rPr lang="it-IT" altLang="ja-JP" sz="1600" dirty="0" smtClean="0">
                <a:latin typeface="Arial" pitchFamily="34" charset="0"/>
                <a:cs typeface="Arial" pitchFamily="34" charset="0"/>
              </a:rPr>
              <a:t/>
            </a:r>
            <a:br>
              <a:rPr lang="it-IT" altLang="ja-JP" sz="1600" dirty="0" smtClean="0">
                <a:latin typeface="Arial" pitchFamily="34" charset="0"/>
                <a:cs typeface="Arial" pitchFamily="34" charset="0"/>
              </a:rPr>
            </a:br>
            <a:r>
              <a:rPr lang="it-IT" altLang="ja-JP" sz="1600" dirty="0" smtClean="0">
                <a:solidFill>
                  <a:srgbClr val="2F2F2F"/>
                </a:solidFill>
                <a:latin typeface="Verdana" pitchFamily="34" charset="0"/>
                <a:ea typeface="MS Mincho" pitchFamily="49" charset="-128"/>
                <a:cs typeface="OpenSans"/>
              </a:rPr>
              <a:t>le leggi e le regole riguardano tutti e tutto, anche le piccole cose;</a:t>
            </a:r>
            <a:r>
              <a:rPr lang="it-IT" altLang="ja-JP" sz="1600" dirty="0" smtClean="0">
                <a:latin typeface="Arial" pitchFamily="34" charset="0"/>
                <a:cs typeface="Arial" pitchFamily="34" charset="0"/>
              </a:rPr>
              <a:t/>
            </a:r>
            <a:br>
              <a:rPr lang="it-IT" altLang="ja-JP" sz="1600" dirty="0" smtClean="0">
                <a:latin typeface="Arial" pitchFamily="34" charset="0"/>
                <a:cs typeface="Arial" pitchFamily="34" charset="0"/>
              </a:rPr>
            </a:br>
            <a:r>
              <a:rPr lang="it-IT" altLang="ja-JP" sz="1600" dirty="0" smtClean="0">
                <a:solidFill>
                  <a:srgbClr val="2F2F2F"/>
                </a:solidFill>
                <a:latin typeface="Verdana" pitchFamily="34" charset="0"/>
                <a:ea typeface="MS Mincho" pitchFamily="49" charset="-128"/>
                <a:cs typeface="OpenSans"/>
              </a:rPr>
              <a:t>esiste un rapporto reciproco tra leggi e istituzioni;</a:t>
            </a:r>
            <a:r>
              <a:rPr lang="it-IT" altLang="ja-JP" sz="1600" dirty="0" smtClean="0">
                <a:latin typeface="Arial" pitchFamily="34" charset="0"/>
                <a:cs typeface="Arial" pitchFamily="34" charset="0"/>
              </a:rPr>
              <a:t/>
            </a:r>
            <a:br>
              <a:rPr lang="it-IT" altLang="ja-JP" sz="1600" dirty="0" smtClean="0">
                <a:latin typeface="Arial" pitchFamily="34" charset="0"/>
                <a:cs typeface="Arial" pitchFamily="34" charset="0"/>
              </a:rPr>
            </a:br>
            <a:r>
              <a:rPr lang="it-IT" altLang="ja-JP" sz="1600" dirty="0" smtClean="0">
                <a:solidFill>
                  <a:srgbClr val="2F2F2F"/>
                </a:solidFill>
                <a:latin typeface="Verdana" pitchFamily="34" charset="0"/>
                <a:ea typeface="MS Mincho" pitchFamily="49" charset="-128"/>
                <a:cs typeface="OpenSans"/>
              </a:rPr>
              <a:t>la mancanza di legalità lede i diritti delle persone;</a:t>
            </a:r>
            <a:r>
              <a:rPr lang="it-IT" altLang="ja-JP" sz="1600" dirty="0" smtClean="0">
                <a:latin typeface="Arial" pitchFamily="34" charset="0"/>
                <a:cs typeface="Arial" pitchFamily="34" charset="0"/>
              </a:rPr>
              <a:t/>
            </a:r>
            <a:br>
              <a:rPr lang="it-IT" altLang="ja-JP" sz="1600" dirty="0" smtClean="0">
                <a:latin typeface="Arial" pitchFamily="34" charset="0"/>
                <a:cs typeface="Arial" pitchFamily="34" charset="0"/>
              </a:rPr>
            </a:br>
            <a:r>
              <a:rPr lang="it-IT" altLang="ja-JP" sz="1600" dirty="0" smtClean="0">
                <a:solidFill>
                  <a:srgbClr val="2F2F2F"/>
                </a:solidFill>
                <a:latin typeface="Verdana" pitchFamily="34" charset="0"/>
                <a:ea typeface="MS Mincho" pitchFamily="49" charset="-128"/>
                <a:cs typeface="OpenSans"/>
              </a:rPr>
              <a:t>la legalità deve diventare un modus vivendi;</a:t>
            </a:r>
            <a:r>
              <a:rPr lang="it-IT" altLang="ja-JP" sz="1600" dirty="0" smtClean="0">
                <a:latin typeface="Arial" pitchFamily="34" charset="0"/>
                <a:cs typeface="Arial" pitchFamily="34" charset="0"/>
              </a:rPr>
              <a:t/>
            </a:r>
            <a:br>
              <a:rPr lang="it-IT" altLang="ja-JP" sz="1600" dirty="0" smtClean="0">
                <a:latin typeface="Arial" pitchFamily="34" charset="0"/>
                <a:cs typeface="Arial" pitchFamily="34" charset="0"/>
              </a:rPr>
            </a:br>
            <a:r>
              <a:rPr lang="it-IT" altLang="ja-JP" sz="1600" dirty="0" smtClean="0">
                <a:solidFill>
                  <a:srgbClr val="2F2F2F"/>
                </a:solidFill>
                <a:latin typeface="Verdana" pitchFamily="34" charset="0"/>
                <a:ea typeface="MS Mincho" pitchFamily="49" charset="-128"/>
                <a:cs typeface="OpenSans"/>
              </a:rPr>
              <a:t>la legalità richiama la responsabilità di ogni persona;</a:t>
            </a:r>
            <a:r>
              <a:rPr lang="it-IT" altLang="ja-JP" sz="1600" dirty="0" smtClean="0">
                <a:latin typeface="Arial" pitchFamily="34" charset="0"/>
                <a:cs typeface="Arial" pitchFamily="34" charset="0"/>
              </a:rPr>
              <a:t/>
            </a:r>
            <a:br>
              <a:rPr lang="it-IT" altLang="ja-JP" sz="1600" dirty="0" smtClean="0">
                <a:latin typeface="Arial" pitchFamily="34" charset="0"/>
                <a:cs typeface="Arial" pitchFamily="34" charset="0"/>
              </a:rPr>
            </a:br>
            <a:r>
              <a:rPr lang="it-IT" altLang="ja-JP" sz="1600" dirty="0" smtClean="0">
                <a:solidFill>
                  <a:srgbClr val="2F2F2F"/>
                </a:solidFill>
                <a:latin typeface="Verdana" pitchFamily="34" charset="0"/>
                <a:ea typeface="MS Mincho" pitchFamily="49" charset="-128"/>
                <a:cs typeface="OpenSans"/>
              </a:rPr>
              <a:t>la legalità si afferma contrastando tute le forme di violenza da quella organizzata a quella episodica di prepotenti;</a:t>
            </a:r>
            <a:r>
              <a:rPr lang="it-IT" altLang="ja-JP" sz="1600" dirty="0" smtClean="0">
                <a:latin typeface="Arial" pitchFamily="34" charset="0"/>
                <a:cs typeface="Arial" pitchFamily="34" charset="0"/>
              </a:rPr>
              <a:t/>
            </a:r>
            <a:br>
              <a:rPr lang="it-IT" altLang="ja-JP" sz="1600" dirty="0" smtClean="0">
                <a:latin typeface="Arial" pitchFamily="34" charset="0"/>
                <a:cs typeface="Arial" pitchFamily="34" charset="0"/>
              </a:rPr>
            </a:br>
            <a:r>
              <a:rPr lang="it-IT" altLang="ja-JP" sz="1600" dirty="0" smtClean="0">
                <a:solidFill>
                  <a:srgbClr val="2F2F2F"/>
                </a:solidFill>
                <a:latin typeface="Verdana" pitchFamily="34" charset="0"/>
                <a:ea typeface="MS Mincho" pitchFamily="49" charset="-128"/>
                <a:cs typeface="OpenSans"/>
              </a:rPr>
              <a:t>la legalità è connessa ad una sensibilità interiore espressa dal senso di giustizia </a:t>
            </a:r>
            <a:r>
              <a:rPr lang="it-IT" altLang="ja-JP" sz="1600" dirty="0" smtClean="0">
                <a:latin typeface="Arial" pitchFamily="34" charset="0"/>
                <a:cs typeface="Arial" pitchFamily="34" charset="0"/>
              </a:rPr>
              <a:t/>
            </a:r>
            <a:br>
              <a:rPr lang="it-IT" altLang="ja-JP" sz="1600" dirty="0" smtClean="0">
                <a:latin typeface="Arial" pitchFamily="34" charset="0"/>
                <a:cs typeface="Arial" pitchFamily="34" charset="0"/>
              </a:rPr>
            </a:br>
            <a:endParaRPr lang="it-IT"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200" b="1" dirty="0" smtClean="0"/>
              <a:t>Fase 1 Analizzare  sentimenti ed emozioni relativi alla “legalità”</a:t>
            </a:r>
            <a:endParaRPr lang="it-IT" dirty="0"/>
          </a:p>
        </p:txBody>
      </p:sp>
      <p:sp>
        <p:nvSpPr>
          <p:cNvPr id="19457" name="Rectangle 1"/>
          <p:cNvSpPr>
            <a:spLocks noChangeArrowheads="1"/>
          </p:cNvSpPr>
          <p:nvPr/>
        </p:nvSpPr>
        <p:spPr bwMode="auto">
          <a:xfrm>
            <a:off x="3428992" y="1643050"/>
            <a:ext cx="2236510"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ja-JP" b="0" i="1" u="sng"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"Come sarò accolto?"</a:t>
            </a:r>
            <a:endParaRPr kumimoji="0" lang="it-IT" altLang="ja-JP" b="0" i="0" u="none" strike="noStrike" cap="none" normalizeH="0" baseline="0" dirty="0" smtClean="0">
              <a:ln>
                <a:noFill/>
              </a:ln>
              <a:solidFill>
                <a:schemeClr val="tx1"/>
              </a:solidFill>
              <a:effectLst/>
              <a:latin typeface="Arial" pitchFamily="34" charset="0"/>
              <a:cs typeface="Arial" pitchFamily="34" charset="0"/>
            </a:endParaRPr>
          </a:p>
        </p:txBody>
      </p:sp>
      <p:pic>
        <p:nvPicPr>
          <p:cNvPr id="19459" name="Picture 3" descr="F:\inserite\20170129_175540-1_resized.jpg"/>
          <p:cNvPicPr>
            <a:picLocks noChangeAspect="1" noChangeArrowheads="1"/>
          </p:cNvPicPr>
          <p:nvPr/>
        </p:nvPicPr>
        <p:blipFill>
          <a:blip r:embed="rId2"/>
          <a:srcRect/>
          <a:stretch>
            <a:fillRect/>
          </a:stretch>
        </p:blipFill>
        <p:spPr bwMode="auto">
          <a:xfrm>
            <a:off x="4143372" y="2143116"/>
            <a:ext cx="4786346" cy="4071942"/>
          </a:xfrm>
          <a:prstGeom prst="rect">
            <a:avLst/>
          </a:prstGeom>
          <a:noFill/>
        </p:spPr>
      </p:pic>
      <p:pic>
        <p:nvPicPr>
          <p:cNvPr id="19463" name="Picture 7" descr="http://www.farcela.org/wp-content/uploads/2012/12/insegnanti1.jpg">
            <a:hlinkClick r:id="rId3" tooltip="insegnanti"/>
          </p:cNvPr>
          <p:cNvPicPr>
            <a:picLocks noChangeAspect="1" noChangeArrowheads="1"/>
          </p:cNvPicPr>
          <p:nvPr/>
        </p:nvPicPr>
        <p:blipFill>
          <a:blip r:embed="rId4" cstate="print"/>
          <a:srcRect/>
          <a:stretch>
            <a:fillRect/>
          </a:stretch>
        </p:blipFill>
        <p:spPr bwMode="auto">
          <a:xfrm>
            <a:off x="571472" y="1785926"/>
            <a:ext cx="2352675" cy="1162050"/>
          </a:xfrm>
          <a:prstGeom prst="rect">
            <a:avLst/>
          </a:prstGeom>
          <a:noFill/>
        </p:spPr>
      </p:pic>
      <p:sp>
        <p:nvSpPr>
          <p:cNvPr id="12" name="Rettangolo 11"/>
          <p:cNvSpPr/>
          <p:nvPr/>
        </p:nvSpPr>
        <p:spPr>
          <a:xfrm>
            <a:off x="428596" y="3000372"/>
            <a:ext cx="3643338" cy="3429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200" i="1" dirty="0" smtClean="0"/>
              <a:t>Il conduttore invita gli studenti a sedersi in cerchio e chiede ad un volontario di uscire dall'aula; al suo rientro questo ragazzo avrà cambiato identità: sarà diventato l'"ospite  sconosciuto" (e dovrà dotarsi di una storia improvvisata sul momento). 	I ragazzi che sono rimasti in classe devono accoglierlo nello spirito suggerito dalla parola-chiave che il conduttore "segnala" al momento dell'ingresso dell'"ospite sconosciuto". 	La "segnalazione" avviene attraverso un cartello che il conduttore innalza alle spalle dell'"ospite sconosciuto" (che non deve prenderne visione). Le  parole-chiave che il conduttore può scrivere sul cartello sono, per esempio: </a:t>
            </a:r>
            <a:r>
              <a:rPr lang="it-IT" sz="1600" b="1" i="1" dirty="0" smtClean="0"/>
              <a:t>interesse; aggressività; indifferenza; odio; curiosità; disponibilità</a:t>
            </a:r>
            <a:endParaRPr lang="it-IT" sz="16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4282" y="214290"/>
            <a:ext cx="8858312" cy="1143000"/>
          </a:xfrm>
        </p:spPr>
        <p:txBody>
          <a:bodyPr>
            <a:normAutofit/>
          </a:bodyPr>
          <a:lstStyle/>
          <a:p>
            <a:r>
              <a:rPr lang="it-IT" sz="2000" b="1" dirty="0" smtClean="0"/>
              <a:t>Fase 2 Cogliere la trasformazione nell’acquisizione della difesa di diritti e doveri</a:t>
            </a:r>
            <a:endParaRPr lang="it-IT" sz="2000" b="1" dirty="0"/>
          </a:p>
        </p:txBody>
      </p:sp>
      <p:graphicFrame>
        <p:nvGraphicFramePr>
          <p:cNvPr id="3" name="Tabella 2"/>
          <p:cNvGraphicFramePr>
            <a:graphicFrameLocks noGrp="1"/>
          </p:cNvGraphicFramePr>
          <p:nvPr/>
        </p:nvGraphicFramePr>
        <p:xfrm>
          <a:off x="500034" y="1428736"/>
          <a:ext cx="7858179" cy="5034858"/>
        </p:xfrm>
        <a:graphic>
          <a:graphicData uri="http://schemas.openxmlformats.org/drawingml/2006/table">
            <a:tbl>
              <a:tblPr/>
              <a:tblGrid>
                <a:gridCol w="2619125"/>
                <a:gridCol w="2619125"/>
                <a:gridCol w="2619929"/>
              </a:tblGrid>
              <a:tr h="102111">
                <a:tc>
                  <a:txBody>
                    <a:bodyPr/>
                    <a:lstStyle/>
                    <a:p>
                      <a:pPr algn="ctr">
                        <a:lnSpc>
                          <a:spcPct val="115000"/>
                        </a:lnSpc>
                        <a:spcAft>
                          <a:spcPts val="0"/>
                        </a:spcAft>
                      </a:pPr>
                      <a:r>
                        <a:rPr lang="it-IT" sz="900" b="1" dirty="0">
                          <a:latin typeface="Verdana"/>
                          <a:ea typeface="Times New Roman"/>
                        </a:rPr>
                        <a:t>CODICE di HAMMURABI</a:t>
                      </a:r>
                      <a:endParaRPr lang="it-IT" sz="900" dirty="0">
                        <a:latin typeface="Times New Roman"/>
                        <a:ea typeface="MS Mincho"/>
                      </a:endParaRPr>
                    </a:p>
                  </a:txBody>
                  <a:tcPr marL="39956" marR="399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900" b="1">
                          <a:latin typeface="Verdana"/>
                          <a:ea typeface="Times New Roman"/>
                        </a:rPr>
                        <a:t>DIRITTO ROMANO</a:t>
                      </a:r>
                      <a:endParaRPr lang="it-IT" sz="900">
                        <a:latin typeface="Times New Roman"/>
                        <a:ea typeface="MS Mincho"/>
                      </a:endParaRPr>
                    </a:p>
                  </a:txBody>
                  <a:tcPr marL="39956" marR="399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900" b="1">
                          <a:latin typeface="Verdana"/>
                          <a:ea typeface="Times New Roman"/>
                        </a:rPr>
                        <a:t>DIRITTO OGGI</a:t>
                      </a:r>
                      <a:endParaRPr lang="it-IT" sz="900">
                        <a:latin typeface="Times New Roman"/>
                        <a:ea typeface="MS Mincho"/>
                      </a:endParaRPr>
                    </a:p>
                  </a:txBody>
                  <a:tcPr marL="39956" marR="399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0553">
                <a:tc>
                  <a:txBody>
                    <a:bodyPr/>
                    <a:lstStyle/>
                    <a:p>
                      <a:pPr>
                        <a:lnSpc>
                          <a:spcPct val="115000"/>
                        </a:lnSpc>
                        <a:spcAft>
                          <a:spcPts val="0"/>
                        </a:spcAft>
                      </a:pPr>
                      <a:r>
                        <a:rPr lang="it-IT" sz="900" dirty="0">
                          <a:latin typeface="Verdana"/>
                          <a:ea typeface="Times New Roman"/>
                        </a:rPr>
                        <a:t>Si basa sulla legge del taglione; la gravità della pena dipende dalla classe sociale del colpevole e da quella della vittima.</a:t>
                      </a:r>
                      <a:endParaRPr lang="it-IT" sz="900" dirty="0">
                        <a:latin typeface="Times New Roman"/>
                        <a:ea typeface="MS Mincho"/>
                      </a:endParaRPr>
                    </a:p>
                  </a:txBody>
                  <a:tcPr marL="39956" marR="399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900" dirty="0">
                          <a:latin typeface="Verdana"/>
                          <a:ea typeface="Times New Roman"/>
                        </a:rPr>
                        <a:t>La legge prevede pene molto severe; ognuno viene</a:t>
                      </a:r>
                      <a:endParaRPr lang="it-IT" sz="900" dirty="0">
                        <a:latin typeface="Times New Roman"/>
                        <a:ea typeface="MS Mincho"/>
                      </a:endParaRPr>
                    </a:p>
                    <a:p>
                      <a:pPr>
                        <a:lnSpc>
                          <a:spcPct val="115000"/>
                        </a:lnSpc>
                        <a:spcAft>
                          <a:spcPts val="0"/>
                        </a:spcAft>
                      </a:pPr>
                      <a:r>
                        <a:rPr lang="it-IT" sz="900" dirty="0">
                          <a:latin typeface="Verdana"/>
                          <a:ea typeface="Times New Roman"/>
                        </a:rPr>
                        <a:t>giudicato nella sua classe sociale di appartenenza.</a:t>
                      </a:r>
                      <a:endParaRPr lang="it-IT" sz="900" dirty="0">
                        <a:latin typeface="Times New Roman"/>
                        <a:ea typeface="MS Mincho"/>
                      </a:endParaRPr>
                    </a:p>
                  </a:txBody>
                  <a:tcPr marL="39956" marR="399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900" dirty="0">
                          <a:latin typeface="Verdana"/>
                          <a:ea typeface="Times New Roman"/>
                        </a:rPr>
                        <a:t>Per ogni reato è prevista una pena, a prescindere dalla classe sociale.</a:t>
                      </a:r>
                      <a:endParaRPr lang="it-IT" sz="900" dirty="0">
                        <a:latin typeface="Times New Roman"/>
                        <a:ea typeface="MS Mincho"/>
                      </a:endParaRPr>
                    </a:p>
                  </a:txBody>
                  <a:tcPr marL="39956" marR="399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0553">
                <a:tc>
                  <a:txBody>
                    <a:bodyPr/>
                    <a:lstStyle/>
                    <a:p>
                      <a:pPr>
                        <a:lnSpc>
                          <a:spcPct val="115000"/>
                        </a:lnSpc>
                        <a:spcAft>
                          <a:spcPts val="0"/>
                        </a:spcAft>
                      </a:pPr>
                      <a:r>
                        <a:rPr lang="it-IT" sz="900">
                          <a:latin typeface="Verdana"/>
                          <a:ea typeface="Times New Roman"/>
                        </a:rPr>
                        <a:t>I nobili hanno maggiori diritti rispetto agli appartenenti alle altre classi sociali; gli schiavi non hanno diritti. </a:t>
                      </a:r>
                      <a:endParaRPr lang="it-IT" sz="900">
                        <a:latin typeface="Times New Roman"/>
                        <a:ea typeface="MS Mincho"/>
                      </a:endParaRPr>
                    </a:p>
                  </a:txBody>
                  <a:tcPr marL="39956" marR="399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900">
                          <a:latin typeface="Verdana"/>
                          <a:ea typeface="Times New Roman"/>
                        </a:rPr>
                        <a:t>I cittadini romani hanno maggiori diritti rispetto agli altri. Gli schiavi non hanno diritti, ma possono riuscire a tornare uomini liberi.</a:t>
                      </a:r>
                      <a:endParaRPr lang="it-IT" sz="900">
                        <a:latin typeface="Times New Roman"/>
                        <a:ea typeface="MS Mincho"/>
                      </a:endParaRPr>
                    </a:p>
                  </a:txBody>
                  <a:tcPr marL="39956" marR="399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900" dirty="0">
                          <a:latin typeface="Verdana"/>
                          <a:ea typeface="Times New Roman"/>
                        </a:rPr>
                        <a:t>Tutti i cittadini sono uguali davanti alla legge.</a:t>
                      </a:r>
                      <a:endParaRPr lang="it-IT" sz="900" dirty="0">
                        <a:latin typeface="Times New Roman"/>
                        <a:ea typeface="MS Mincho"/>
                      </a:endParaRPr>
                    </a:p>
                  </a:txBody>
                  <a:tcPr marL="39956" marR="399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221">
                <a:tc>
                  <a:txBody>
                    <a:bodyPr/>
                    <a:lstStyle/>
                    <a:p>
                      <a:pPr>
                        <a:lnSpc>
                          <a:spcPct val="115000"/>
                        </a:lnSpc>
                        <a:spcAft>
                          <a:spcPts val="0"/>
                        </a:spcAft>
                      </a:pPr>
                      <a:r>
                        <a:rPr lang="it-IT" sz="900">
                          <a:latin typeface="Verdana"/>
                          <a:ea typeface="Times New Roman"/>
                        </a:rPr>
                        <a:t>Stabilisce più obblighi che diritti.</a:t>
                      </a:r>
                      <a:endParaRPr lang="it-IT" sz="900">
                        <a:latin typeface="Times New Roman"/>
                        <a:ea typeface="MS Mincho"/>
                      </a:endParaRPr>
                    </a:p>
                  </a:txBody>
                  <a:tcPr marL="39956" marR="399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900">
                          <a:latin typeface="Verdana"/>
                          <a:ea typeface="Times New Roman"/>
                        </a:rPr>
                        <a:t>Stabilisce più obblighi che diritti.</a:t>
                      </a:r>
                      <a:endParaRPr lang="it-IT" sz="900">
                        <a:latin typeface="Times New Roman"/>
                        <a:ea typeface="MS Mincho"/>
                      </a:endParaRPr>
                    </a:p>
                  </a:txBody>
                  <a:tcPr marL="39956" marR="399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900" dirty="0">
                          <a:latin typeface="Verdana"/>
                          <a:ea typeface="Times New Roman"/>
                        </a:rPr>
                        <a:t>stabilisce diritti e doveri del cittadino.</a:t>
                      </a:r>
                    </a:p>
                  </a:txBody>
                  <a:tcPr marL="39956" marR="399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221">
                <a:tc>
                  <a:txBody>
                    <a:bodyPr/>
                    <a:lstStyle/>
                    <a:p>
                      <a:pPr>
                        <a:lnSpc>
                          <a:spcPct val="115000"/>
                        </a:lnSpc>
                        <a:spcAft>
                          <a:spcPts val="0"/>
                        </a:spcAft>
                      </a:pPr>
                      <a:r>
                        <a:rPr lang="it-IT" sz="900">
                          <a:latin typeface="Verdana"/>
                          <a:ea typeface="Times New Roman"/>
                        </a:rPr>
                        <a:t>La pena non è commisurata al reato.</a:t>
                      </a:r>
                      <a:endParaRPr lang="it-IT" sz="900">
                        <a:latin typeface="Times New Roman"/>
                        <a:ea typeface="MS Mincho"/>
                      </a:endParaRPr>
                    </a:p>
                  </a:txBody>
                  <a:tcPr marL="39956" marR="399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900">
                          <a:latin typeface="Verdana"/>
                          <a:ea typeface="Times New Roman"/>
                        </a:rPr>
                        <a:t>La pena non è commisurata al reato.</a:t>
                      </a:r>
                      <a:endParaRPr lang="it-IT" sz="900">
                        <a:latin typeface="Times New Roman"/>
                        <a:ea typeface="MS Mincho"/>
                      </a:endParaRPr>
                    </a:p>
                  </a:txBody>
                  <a:tcPr marL="39956" marR="399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900" dirty="0">
                          <a:latin typeface="Verdana"/>
                          <a:ea typeface="Times New Roman"/>
                        </a:rPr>
                        <a:t>Si adatta la gravità della pena al reato.</a:t>
                      </a:r>
                      <a:endParaRPr lang="it-IT" sz="900" dirty="0">
                        <a:latin typeface="Times New Roman"/>
                        <a:ea typeface="MS Mincho"/>
                      </a:endParaRPr>
                    </a:p>
                  </a:txBody>
                  <a:tcPr marL="39956" marR="399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21105">
                <a:tc>
                  <a:txBody>
                    <a:bodyPr/>
                    <a:lstStyle/>
                    <a:p>
                      <a:pPr>
                        <a:lnSpc>
                          <a:spcPct val="115000"/>
                        </a:lnSpc>
                        <a:spcAft>
                          <a:spcPts val="0"/>
                        </a:spcAft>
                      </a:pPr>
                      <a:r>
                        <a:rPr lang="it-IT" sz="900">
                          <a:latin typeface="Verdana"/>
                          <a:ea typeface="Times New Roman"/>
                        </a:rPr>
                        <a:t>Pena di morte</a:t>
                      </a:r>
                      <a:endParaRPr lang="it-IT" sz="900">
                        <a:latin typeface="Times New Roman"/>
                        <a:ea typeface="MS Mincho"/>
                      </a:endParaRPr>
                    </a:p>
                    <a:p>
                      <a:pPr>
                        <a:lnSpc>
                          <a:spcPct val="115000"/>
                        </a:lnSpc>
                        <a:spcAft>
                          <a:spcPts val="0"/>
                        </a:spcAft>
                      </a:pPr>
                      <a:r>
                        <a:rPr lang="it-IT" sz="900">
                          <a:latin typeface="Verdana"/>
                          <a:ea typeface="Times New Roman"/>
                        </a:rPr>
                        <a:t>Bruciati</a:t>
                      </a:r>
                      <a:endParaRPr lang="it-IT" sz="900">
                        <a:latin typeface="Times New Roman"/>
                        <a:ea typeface="MS Mincho"/>
                      </a:endParaRPr>
                    </a:p>
                    <a:p>
                      <a:pPr>
                        <a:lnSpc>
                          <a:spcPct val="115000"/>
                        </a:lnSpc>
                        <a:spcAft>
                          <a:spcPts val="0"/>
                        </a:spcAft>
                      </a:pPr>
                      <a:r>
                        <a:rPr lang="it-IT" sz="900">
                          <a:latin typeface="Verdana"/>
                          <a:ea typeface="Times New Roman"/>
                        </a:rPr>
                        <a:t>Annegati</a:t>
                      </a:r>
                      <a:endParaRPr lang="it-IT" sz="900">
                        <a:latin typeface="Times New Roman"/>
                        <a:ea typeface="MS Mincho"/>
                      </a:endParaRPr>
                    </a:p>
                    <a:p>
                      <a:pPr>
                        <a:lnSpc>
                          <a:spcPct val="115000"/>
                        </a:lnSpc>
                        <a:spcAft>
                          <a:spcPts val="0"/>
                        </a:spcAft>
                      </a:pPr>
                      <a:r>
                        <a:rPr lang="it-IT" sz="900">
                          <a:latin typeface="Verdana"/>
                          <a:ea typeface="Times New Roman"/>
                        </a:rPr>
                        <a:t>impalati</a:t>
                      </a:r>
                      <a:endParaRPr lang="it-IT" sz="900">
                        <a:latin typeface="Times New Roman"/>
                        <a:ea typeface="MS Mincho"/>
                      </a:endParaRPr>
                    </a:p>
                  </a:txBody>
                  <a:tcPr marL="39956" marR="399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900">
                          <a:latin typeface="Verdana"/>
                          <a:ea typeface="Times New Roman"/>
                        </a:rPr>
                        <a:t>Pena di morte</a:t>
                      </a:r>
                      <a:endParaRPr lang="it-IT" sz="900">
                        <a:latin typeface="Times New Roman"/>
                        <a:ea typeface="MS Mincho"/>
                      </a:endParaRPr>
                    </a:p>
                    <a:p>
                      <a:pPr>
                        <a:lnSpc>
                          <a:spcPct val="115000"/>
                        </a:lnSpc>
                        <a:spcAft>
                          <a:spcPts val="0"/>
                        </a:spcAft>
                      </a:pPr>
                      <a:r>
                        <a:rPr lang="it-IT" sz="900">
                          <a:latin typeface="Verdana"/>
                          <a:ea typeface="Times New Roman"/>
                        </a:rPr>
                        <a:t>Lavori forzati per reati minori</a:t>
                      </a:r>
                      <a:endParaRPr lang="it-IT" sz="900">
                        <a:latin typeface="Times New Roman"/>
                        <a:ea typeface="MS Mincho"/>
                      </a:endParaRPr>
                    </a:p>
                    <a:p>
                      <a:pPr>
                        <a:lnSpc>
                          <a:spcPct val="115000"/>
                        </a:lnSpc>
                        <a:spcAft>
                          <a:spcPts val="0"/>
                        </a:spcAft>
                      </a:pPr>
                      <a:r>
                        <a:rPr lang="it-IT" sz="900">
                          <a:latin typeface="Verdana"/>
                          <a:ea typeface="Times New Roman"/>
                        </a:rPr>
                        <a:t>Strangolati</a:t>
                      </a:r>
                      <a:endParaRPr lang="it-IT" sz="900">
                        <a:latin typeface="Times New Roman"/>
                        <a:ea typeface="MS Mincho"/>
                      </a:endParaRPr>
                    </a:p>
                    <a:p>
                      <a:pPr>
                        <a:lnSpc>
                          <a:spcPct val="115000"/>
                        </a:lnSpc>
                        <a:spcAft>
                          <a:spcPts val="0"/>
                        </a:spcAft>
                      </a:pPr>
                      <a:r>
                        <a:rPr lang="it-IT" sz="900">
                          <a:latin typeface="Verdana"/>
                          <a:ea typeface="Times New Roman"/>
                        </a:rPr>
                        <a:t>Fatti cadere dalla Rupe Tarpea</a:t>
                      </a:r>
                      <a:endParaRPr lang="it-IT" sz="900">
                        <a:latin typeface="Times New Roman"/>
                        <a:ea typeface="MS Mincho"/>
                      </a:endParaRPr>
                    </a:p>
                    <a:p>
                      <a:pPr>
                        <a:lnSpc>
                          <a:spcPct val="115000"/>
                        </a:lnSpc>
                        <a:spcAft>
                          <a:spcPts val="0"/>
                        </a:spcAft>
                      </a:pPr>
                      <a:r>
                        <a:rPr lang="it-IT" sz="900">
                          <a:latin typeface="Verdana"/>
                          <a:ea typeface="Times New Roman"/>
                        </a:rPr>
                        <a:t>Arsi vivi</a:t>
                      </a:r>
                      <a:endParaRPr lang="it-IT" sz="900">
                        <a:latin typeface="Times New Roman"/>
                        <a:ea typeface="MS Mincho"/>
                      </a:endParaRPr>
                    </a:p>
                    <a:p>
                      <a:pPr>
                        <a:lnSpc>
                          <a:spcPct val="115000"/>
                        </a:lnSpc>
                        <a:spcAft>
                          <a:spcPts val="0"/>
                        </a:spcAft>
                      </a:pPr>
                      <a:r>
                        <a:rPr lang="it-IT" sz="900">
                          <a:latin typeface="Verdana"/>
                          <a:ea typeface="Times New Roman"/>
                        </a:rPr>
                        <a:t>Murate vive (le vestali)</a:t>
                      </a:r>
                      <a:endParaRPr lang="it-IT" sz="900">
                        <a:latin typeface="Times New Roman"/>
                        <a:ea typeface="MS Mincho"/>
                      </a:endParaRPr>
                    </a:p>
                    <a:p>
                      <a:pPr>
                        <a:lnSpc>
                          <a:spcPct val="115000"/>
                        </a:lnSpc>
                        <a:spcAft>
                          <a:spcPts val="0"/>
                        </a:spcAft>
                      </a:pPr>
                      <a:r>
                        <a:rPr lang="it-IT" sz="900">
                          <a:latin typeface="Verdana"/>
                          <a:ea typeface="Times New Roman"/>
                        </a:rPr>
                        <a:t>Crocifissi</a:t>
                      </a:r>
                      <a:endParaRPr lang="it-IT" sz="900">
                        <a:latin typeface="Times New Roman"/>
                        <a:ea typeface="MS Mincho"/>
                      </a:endParaRPr>
                    </a:p>
                    <a:p>
                      <a:pPr>
                        <a:lnSpc>
                          <a:spcPct val="115000"/>
                        </a:lnSpc>
                        <a:spcAft>
                          <a:spcPts val="0"/>
                        </a:spcAft>
                      </a:pPr>
                      <a:r>
                        <a:rPr lang="it-IT" sz="900">
                          <a:latin typeface="Verdana"/>
                          <a:ea typeface="Times New Roman"/>
                        </a:rPr>
                        <a:t>Annegati</a:t>
                      </a:r>
                      <a:endParaRPr lang="it-IT" sz="900">
                        <a:latin typeface="Times New Roman"/>
                        <a:ea typeface="MS Mincho"/>
                      </a:endParaRPr>
                    </a:p>
                    <a:p>
                      <a:pPr>
                        <a:lnSpc>
                          <a:spcPct val="115000"/>
                        </a:lnSpc>
                        <a:spcAft>
                          <a:spcPts val="0"/>
                        </a:spcAft>
                      </a:pPr>
                      <a:r>
                        <a:rPr lang="it-IT" sz="900">
                          <a:latin typeface="Verdana"/>
                          <a:ea typeface="Times New Roman"/>
                        </a:rPr>
                        <a:t>Dati in pasto alle belve</a:t>
                      </a:r>
                      <a:endParaRPr lang="it-IT" sz="900">
                        <a:latin typeface="Times New Roman"/>
                        <a:ea typeface="MS Mincho"/>
                      </a:endParaRPr>
                    </a:p>
                  </a:txBody>
                  <a:tcPr marL="39956" marR="399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900" dirty="0">
                          <a:latin typeface="Verdana"/>
                          <a:ea typeface="Times New Roman"/>
                        </a:rPr>
                        <a:t>La pena più severa è l’ergastolo, ma in alcuni paesi esiste ancora la pena di morte:</a:t>
                      </a:r>
                      <a:endParaRPr lang="it-IT" sz="900" dirty="0">
                        <a:latin typeface="Times New Roman"/>
                        <a:ea typeface="MS Mincho"/>
                      </a:endParaRPr>
                    </a:p>
                    <a:p>
                      <a:pPr>
                        <a:lnSpc>
                          <a:spcPct val="115000"/>
                        </a:lnSpc>
                        <a:spcAft>
                          <a:spcPts val="0"/>
                        </a:spcAft>
                      </a:pPr>
                      <a:r>
                        <a:rPr lang="it-IT" sz="900" dirty="0">
                          <a:latin typeface="Verdana"/>
                          <a:ea typeface="Times New Roman"/>
                        </a:rPr>
                        <a:t>sedia elettrica</a:t>
                      </a:r>
                      <a:endParaRPr lang="it-IT" sz="900" dirty="0">
                        <a:latin typeface="Times New Roman"/>
                        <a:ea typeface="MS Mincho"/>
                      </a:endParaRPr>
                    </a:p>
                    <a:p>
                      <a:pPr>
                        <a:lnSpc>
                          <a:spcPct val="115000"/>
                        </a:lnSpc>
                        <a:spcAft>
                          <a:spcPts val="0"/>
                        </a:spcAft>
                      </a:pPr>
                      <a:r>
                        <a:rPr lang="it-IT" sz="900" dirty="0">
                          <a:latin typeface="Verdana"/>
                          <a:ea typeface="Times New Roman"/>
                        </a:rPr>
                        <a:t>iniezione letale</a:t>
                      </a:r>
                      <a:endParaRPr lang="it-IT" sz="900" dirty="0">
                        <a:latin typeface="Times New Roman"/>
                        <a:ea typeface="MS Mincho"/>
                      </a:endParaRPr>
                    </a:p>
                    <a:p>
                      <a:pPr>
                        <a:lnSpc>
                          <a:spcPct val="115000"/>
                        </a:lnSpc>
                        <a:spcAft>
                          <a:spcPts val="0"/>
                        </a:spcAft>
                      </a:pPr>
                      <a:r>
                        <a:rPr lang="it-IT" sz="900" dirty="0">
                          <a:latin typeface="Verdana"/>
                          <a:ea typeface="Times New Roman"/>
                        </a:rPr>
                        <a:t>impiccagione</a:t>
                      </a:r>
                      <a:endParaRPr lang="it-IT" sz="900" dirty="0">
                        <a:latin typeface="Times New Roman"/>
                        <a:ea typeface="MS Mincho"/>
                      </a:endParaRPr>
                    </a:p>
                    <a:p>
                      <a:pPr>
                        <a:lnSpc>
                          <a:spcPct val="115000"/>
                        </a:lnSpc>
                        <a:spcAft>
                          <a:spcPts val="0"/>
                        </a:spcAft>
                      </a:pPr>
                      <a:r>
                        <a:rPr lang="it-IT" sz="900" dirty="0">
                          <a:latin typeface="Verdana"/>
                          <a:ea typeface="Times New Roman"/>
                        </a:rPr>
                        <a:t>taglio della testa</a:t>
                      </a:r>
                      <a:endParaRPr lang="it-IT" sz="900" dirty="0">
                        <a:latin typeface="Times New Roman"/>
                        <a:ea typeface="MS Mincho"/>
                      </a:endParaRPr>
                    </a:p>
                    <a:p>
                      <a:pPr>
                        <a:lnSpc>
                          <a:spcPct val="115000"/>
                        </a:lnSpc>
                        <a:spcAft>
                          <a:spcPts val="0"/>
                        </a:spcAft>
                      </a:pPr>
                      <a:r>
                        <a:rPr lang="it-IT" sz="900" dirty="0">
                          <a:latin typeface="Verdana"/>
                          <a:ea typeface="Times New Roman"/>
                        </a:rPr>
                        <a:t>fucilazione</a:t>
                      </a:r>
                      <a:endParaRPr lang="it-IT" sz="900" dirty="0">
                        <a:latin typeface="Times New Roman"/>
                        <a:ea typeface="MS Mincho"/>
                      </a:endParaRPr>
                    </a:p>
                    <a:p>
                      <a:pPr>
                        <a:lnSpc>
                          <a:spcPct val="115000"/>
                        </a:lnSpc>
                        <a:spcAft>
                          <a:spcPts val="0"/>
                        </a:spcAft>
                      </a:pPr>
                      <a:r>
                        <a:rPr lang="it-IT" sz="900" dirty="0">
                          <a:latin typeface="Verdana"/>
                          <a:ea typeface="Times New Roman"/>
                        </a:rPr>
                        <a:t>lapidazione</a:t>
                      </a:r>
                      <a:endParaRPr lang="it-IT" sz="900" dirty="0">
                        <a:latin typeface="Times New Roman"/>
                        <a:ea typeface="MS Mincho"/>
                      </a:endParaRPr>
                    </a:p>
                  </a:txBody>
                  <a:tcPr marL="39956" marR="399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21105">
                <a:tc>
                  <a:txBody>
                    <a:bodyPr/>
                    <a:lstStyle/>
                    <a:p>
                      <a:pPr>
                        <a:lnSpc>
                          <a:spcPct val="115000"/>
                        </a:lnSpc>
                        <a:spcAft>
                          <a:spcPts val="0"/>
                        </a:spcAft>
                      </a:pPr>
                      <a:r>
                        <a:rPr lang="it-IT" sz="900">
                          <a:latin typeface="Verdana"/>
                          <a:ea typeface="Times New Roman"/>
                        </a:rPr>
                        <a:t>Aspetti presi in considerazione:</a:t>
                      </a:r>
                      <a:endParaRPr lang="it-IT" sz="900">
                        <a:latin typeface="Times New Roman"/>
                        <a:ea typeface="MS Mincho"/>
                      </a:endParaRPr>
                    </a:p>
                    <a:p>
                      <a:pPr>
                        <a:lnSpc>
                          <a:spcPct val="115000"/>
                        </a:lnSpc>
                        <a:spcAft>
                          <a:spcPts val="0"/>
                        </a:spcAft>
                      </a:pPr>
                      <a:r>
                        <a:rPr lang="it-IT" sz="900">
                          <a:latin typeface="Verdana"/>
                          <a:ea typeface="Times New Roman"/>
                        </a:rPr>
                        <a:t>furto</a:t>
                      </a:r>
                      <a:endParaRPr lang="it-IT" sz="900">
                        <a:latin typeface="Times New Roman"/>
                        <a:ea typeface="MS Mincho"/>
                      </a:endParaRPr>
                    </a:p>
                    <a:p>
                      <a:pPr>
                        <a:lnSpc>
                          <a:spcPct val="115000"/>
                        </a:lnSpc>
                        <a:spcAft>
                          <a:spcPts val="0"/>
                        </a:spcAft>
                      </a:pPr>
                      <a:r>
                        <a:rPr lang="it-IT" sz="900">
                          <a:latin typeface="Verdana"/>
                          <a:ea typeface="Times New Roman"/>
                        </a:rPr>
                        <a:t>danneggiamento di beni e proprietà</a:t>
                      </a:r>
                      <a:endParaRPr lang="it-IT" sz="900">
                        <a:latin typeface="Times New Roman"/>
                        <a:ea typeface="MS Mincho"/>
                      </a:endParaRPr>
                    </a:p>
                    <a:p>
                      <a:pPr>
                        <a:lnSpc>
                          <a:spcPct val="115000"/>
                        </a:lnSpc>
                        <a:spcAft>
                          <a:spcPts val="0"/>
                        </a:spcAft>
                      </a:pPr>
                      <a:r>
                        <a:rPr lang="it-IT" sz="900">
                          <a:latin typeface="Verdana"/>
                          <a:ea typeface="Times New Roman"/>
                        </a:rPr>
                        <a:t>danneggiamento a persone</a:t>
                      </a:r>
                      <a:endParaRPr lang="it-IT" sz="900">
                        <a:latin typeface="Times New Roman"/>
                        <a:ea typeface="MS Mincho"/>
                      </a:endParaRPr>
                    </a:p>
                    <a:p>
                      <a:pPr>
                        <a:lnSpc>
                          <a:spcPct val="115000"/>
                        </a:lnSpc>
                        <a:spcAft>
                          <a:spcPts val="0"/>
                        </a:spcAft>
                      </a:pPr>
                      <a:r>
                        <a:rPr lang="it-IT" sz="900">
                          <a:latin typeface="Verdana"/>
                          <a:ea typeface="Times New Roman"/>
                        </a:rPr>
                        <a:t>(reati penali)</a:t>
                      </a:r>
                      <a:endParaRPr lang="it-IT" sz="900">
                        <a:latin typeface="Times New Roman"/>
                        <a:ea typeface="MS Mincho"/>
                      </a:endParaRPr>
                    </a:p>
                    <a:p>
                      <a:pPr>
                        <a:lnSpc>
                          <a:spcPct val="115000"/>
                        </a:lnSpc>
                        <a:spcAft>
                          <a:spcPts val="0"/>
                        </a:spcAft>
                      </a:pPr>
                      <a:r>
                        <a:rPr lang="it-IT" sz="900">
                          <a:latin typeface="Verdana"/>
                          <a:ea typeface="Times New Roman"/>
                        </a:rPr>
                        <a:t>Matrimonio</a:t>
                      </a:r>
                      <a:endParaRPr lang="it-IT" sz="900">
                        <a:latin typeface="Times New Roman"/>
                        <a:ea typeface="MS Mincho"/>
                      </a:endParaRPr>
                    </a:p>
                    <a:p>
                      <a:pPr>
                        <a:lnSpc>
                          <a:spcPct val="115000"/>
                        </a:lnSpc>
                        <a:spcAft>
                          <a:spcPts val="0"/>
                        </a:spcAft>
                      </a:pPr>
                      <a:r>
                        <a:rPr lang="it-IT" sz="900">
                          <a:latin typeface="Verdana"/>
                          <a:ea typeface="Times New Roman"/>
                        </a:rPr>
                        <a:t>Eredità</a:t>
                      </a:r>
                      <a:endParaRPr lang="it-IT" sz="900">
                        <a:latin typeface="Times New Roman"/>
                        <a:ea typeface="MS Mincho"/>
                      </a:endParaRPr>
                    </a:p>
                    <a:p>
                      <a:pPr>
                        <a:lnSpc>
                          <a:spcPct val="115000"/>
                        </a:lnSpc>
                        <a:spcAft>
                          <a:spcPts val="0"/>
                        </a:spcAft>
                      </a:pPr>
                      <a:r>
                        <a:rPr lang="it-IT" sz="900">
                          <a:latin typeface="Verdana"/>
                          <a:ea typeface="Times New Roman"/>
                        </a:rPr>
                        <a:t>adozione</a:t>
                      </a:r>
                      <a:endParaRPr lang="it-IT" sz="900">
                        <a:latin typeface="Times New Roman"/>
                        <a:ea typeface="MS Mincho"/>
                      </a:endParaRPr>
                    </a:p>
                  </a:txBody>
                  <a:tcPr marL="39956" marR="399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900">
                          <a:latin typeface="Verdana"/>
                          <a:ea typeface="Times New Roman"/>
                        </a:rPr>
                        <a:t>Aspetti presi in considerazione:</a:t>
                      </a:r>
                      <a:endParaRPr lang="it-IT" sz="900">
                        <a:latin typeface="Times New Roman"/>
                        <a:ea typeface="MS Mincho"/>
                      </a:endParaRPr>
                    </a:p>
                    <a:p>
                      <a:pPr>
                        <a:lnSpc>
                          <a:spcPct val="115000"/>
                        </a:lnSpc>
                        <a:spcAft>
                          <a:spcPts val="0"/>
                        </a:spcAft>
                      </a:pPr>
                      <a:r>
                        <a:rPr lang="it-IT" sz="900">
                          <a:latin typeface="Verdana"/>
                          <a:ea typeface="Times New Roman"/>
                        </a:rPr>
                        <a:t>furto</a:t>
                      </a:r>
                      <a:endParaRPr lang="it-IT" sz="900">
                        <a:latin typeface="Times New Roman"/>
                        <a:ea typeface="MS Mincho"/>
                      </a:endParaRPr>
                    </a:p>
                    <a:p>
                      <a:pPr>
                        <a:lnSpc>
                          <a:spcPct val="115000"/>
                        </a:lnSpc>
                        <a:spcAft>
                          <a:spcPts val="0"/>
                        </a:spcAft>
                      </a:pPr>
                      <a:r>
                        <a:rPr lang="it-IT" sz="900">
                          <a:latin typeface="Verdana"/>
                          <a:ea typeface="Times New Roman"/>
                        </a:rPr>
                        <a:t>danneggiamento di beni e proprietà</a:t>
                      </a:r>
                      <a:endParaRPr lang="it-IT" sz="900">
                        <a:latin typeface="Times New Roman"/>
                        <a:ea typeface="MS Mincho"/>
                      </a:endParaRPr>
                    </a:p>
                    <a:p>
                      <a:pPr>
                        <a:lnSpc>
                          <a:spcPct val="115000"/>
                        </a:lnSpc>
                        <a:spcAft>
                          <a:spcPts val="0"/>
                        </a:spcAft>
                      </a:pPr>
                      <a:r>
                        <a:rPr lang="it-IT" sz="900">
                          <a:latin typeface="Verdana"/>
                          <a:ea typeface="Times New Roman"/>
                        </a:rPr>
                        <a:t>danneggiamento a persone</a:t>
                      </a:r>
                      <a:endParaRPr lang="it-IT" sz="900">
                        <a:latin typeface="Times New Roman"/>
                        <a:ea typeface="MS Mincho"/>
                      </a:endParaRPr>
                    </a:p>
                    <a:p>
                      <a:pPr>
                        <a:lnSpc>
                          <a:spcPct val="115000"/>
                        </a:lnSpc>
                        <a:spcAft>
                          <a:spcPts val="0"/>
                        </a:spcAft>
                      </a:pPr>
                      <a:r>
                        <a:rPr lang="it-IT" sz="900">
                          <a:latin typeface="Verdana"/>
                          <a:ea typeface="Times New Roman"/>
                        </a:rPr>
                        <a:t>(reati penali)</a:t>
                      </a:r>
                      <a:endParaRPr lang="it-IT" sz="900">
                        <a:latin typeface="Times New Roman"/>
                        <a:ea typeface="MS Mincho"/>
                      </a:endParaRPr>
                    </a:p>
                    <a:p>
                      <a:pPr>
                        <a:lnSpc>
                          <a:spcPct val="115000"/>
                        </a:lnSpc>
                        <a:spcAft>
                          <a:spcPts val="0"/>
                        </a:spcAft>
                      </a:pPr>
                      <a:r>
                        <a:rPr lang="it-IT" sz="900">
                          <a:latin typeface="Verdana"/>
                          <a:ea typeface="Times New Roman"/>
                        </a:rPr>
                        <a:t>Matrimonio e famiglia</a:t>
                      </a:r>
                      <a:endParaRPr lang="it-IT" sz="900">
                        <a:latin typeface="Times New Roman"/>
                        <a:ea typeface="MS Mincho"/>
                      </a:endParaRPr>
                    </a:p>
                    <a:p>
                      <a:pPr>
                        <a:lnSpc>
                          <a:spcPct val="115000"/>
                        </a:lnSpc>
                        <a:spcAft>
                          <a:spcPts val="0"/>
                        </a:spcAft>
                      </a:pPr>
                      <a:r>
                        <a:rPr lang="it-IT" sz="900">
                          <a:latin typeface="Verdana"/>
                          <a:ea typeface="Times New Roman"/>
                        </a:rPr>
                        <a:t>Eredità</a:t>
                      </a:r>
                      <a:endParaRPr lang="it-IT" sz="900">
                        <a:latin typeface="Times New Roman"/>
                        <a:ea typeface="MS Mincho"/>
                      </a:endParaRPr>
                    </a:p>
                    <a:p>
                      <a:pPr>
                        <a:lnSpc>
                          <a:spcPct val="115000"/>
                        </a:lnSpc>
                        <a:spcAft>
                          <a:spcPts val="0"/>
                        </a:spcAft>
                      </a:pPr>
                      <a:r>
                        <a:rPr lang="it-IT" sz="900">
                          <a:latin typeface="Verdana"/>
                          <a:ea typeface="Times New Roman"/>
                        </a:rPr>
                        <a:t>adozione</a:t>
                      </a:r>
                      <a:endParaRPr lang="it-IT" sz="900">
                        <a:latin typeface="Times New Roman"/>
                        <a:ea typeface="MS Mincho"/>
                      </a:endParaRPr>
                    </a:p>
                  </a:txBody>
                  <a:tcPr marL="39956" marR="399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900" dirty="0">
                          <a:latin typeface="Verdana"/>
                          <a:ea typeface="Times New Roman"/>
                        </a:rPr>
                        <a:t>La nostra legge prende in considerazione:</a:t>
                      </a:r>
                      <a:endParaRPr lang="it-IT" sz="900" dirty="0">
                        <a:latin typeface="Times New Roman"/>
                        <a:ea typeface="MS Mincho"/>
                      </a:endParaRPr>
                    </a:p>
                    <a:p>
                      <a:pPr>
                        <a:lnSpc>
                          <a:spcPct val="115000"/>
                        </a:lnSpc>
                        <a:spcAft>
                          <a:spcPts val="0"/>
                        </a:spcAft>
                      </a:pPr>
                      <a:r>
                        <a:rPr lang="it-IT" sz="900" dirty="0">
                          <a:latin typeface="Verdana"/>
                          <a:ea typeface="Times New Roman"/>
                        </a:rPr>
                        <a:t>diritto personale</a:t>
                      </a:r>
                      <a:endParaRPr lang="it-IT" sz="900" dirty="0">
                        <a:latin typeface="Times New Roman"/>
                        <a:ea typeface="MS Mincho"/>
                      </a:endParaRPr>
                    </a:p>
                    <a:p>
                      <a:pPr>
                        <a:lnSpc>
                          <a:spcPct val="115000"/>
                        </a:lnSpc>
                        <a:spcAft>
                          <a:spcPts val="0"/>
                        </a:spcAft>
                      </a:pPr>
                      <a:r>
                        <a:rPr lang="it-IT" sz="900" dirty="0">
                          <a:latin typeface="Verdana"/>
                          <a:ea typeface="Times New Roman"/>
                        </a:rPr>
                        <a:t>diritto di famiglia</a:t>
                      </a:r>
                      <a:endParaRPr lang="it-IT" sz="900" dirty="0">
                        <a:latin typeface="Times New Roman"/>
                        <a:ea typeface="MS Mincho"/>
                      </a:endParaRPr>
                    </a:p>
                    <a:p>
                      <a:pPr>
                        <a:lnSpc>
                          <a:spcPct val="115000"/>
                        </a:lnSpc>
                        <a:spcAft>
                          <a:spcPts val="0"/>
                        </a:spcAft>
                      </a:pPr>
                      <a:r>
                        <a:rPr lang="it-IT" sz="900" dirty="0">
                          <a:latin typeface="Verdana"/>
                          <a:ea typeface="Times New Roman"/>
                        </a:rPr>
                        <a:t>diritti su beni e proprietà</a:t>
                      </a:r>
                      <a:endParaRPr lang="it-IT" sz="900" dirty="0">
                        <a:latin typeface="Times New Roman"/>
                        <a:ea typeface="MS Mincho"/>
                      </a:endParaRPr>
                    </a:p>
                  </a:txBody>
                  <a:tcPr marL="39956" marR="399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533">
                <a:tc gridSpan="3">
                  <a:txBody>
                    <a:bodyPr/>
                    <a:lstStyle/>
                    <a:p>
                      <a:pPr algn="ctr">
                        <a:lnSpc>
                          <a:spcPct val="115000"/>
                        </a:lnSpc>
                        <a:spcAft>
                          <a:spcPts val="0"/>
                        </a:spcAft>
                      </a:pPr>
                      <a:r>
                        <a:rPr lang="it-IT" sz="900" b="1" dirty="0">
                          <a:latin typeface="Calibri"/>
                          <a:ea typeface="Times New Roman"/>
                        </a:rPr>
                        <a:t>CONCLUSIONE</a:t>
                      </a:r>
                      <a:endParaRPr lang="it-IT" sz="900" dirty="0">
                        <a:latin typeface="Times New Roman"/>
                        <a:ea typeface="MS Mincho"/>
                      </a:endParaRPr>
                    </a:p>
                  </a:txBody>
                  <a:tcPr marL="39956" marR="399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r>
              <a:tr h="367598">
                <a:tc gridSpan="3">
                  <a:txBody>
                    <a:bodyPr/>
                    <a:lstStyle/>
                    <a:p>
                      <a:pPr>
                        <a:lnSpc>
                          <a:spcPct val="115000"/>
                        </a:lnSpc>
                        <a:spcAft>
                          <a:spcPts val="0"/>
                        </a:spcAft>
                      </a:pPr>
                      <a:r>
                        <a:rPr lang="it-IT" sz="900" b="1" dirty="0">
                          <a:latin typeface="Calibri"/>
                          <a:ea typeface="Times New Roman"/>
                        </a:rPr>
                        <a:t>La società oggi è regolata da leggi più giuste rispetto alle società antiche.</a:t>
                      </a:r>
                      <a:endParaRPr lang="it-IT" sz="900" dirty="0">
                        <a:latin typeface="Times New Roman"/>
                        <a:ea typeface="MS Mincho"/>
                      </a:endParaRPr>
                    </a:p>
                    <a:p>
                      <a:pPr>
                        <a:lnSpc>
                          <a:spcPct val="115000"/>
                        </a:lnSpc>
                        <a:spcAft>
                          <a:spcPts val="0"/>
                        </a:spcAft>
                      </a:pPr>
                      <a:r>
                        <a:rPr lang="it-IT" sz="900" b="1" dirty="0">
                          <a:latin typeface="Calibri"/>
                          <a:ea typeface="Times New Roman"/>
                        </a:rPr>
                        <a:t>Una società progredisce quando rispetta l’uomo, gli animali, l’ambiente, cerca di ridistribuire la ricchezza e si dota di leggi giuste.</a:t>
                      </a:r>
                      <a:endParaRPr lang="it-IT" sz="900" dirty="0">
                        <a:latin typeface="Times New Roman"/>
                        <a:ea typeface="MS Mincho"/>
                      </a:endParaRPr>
                    </a:p>
                  </a:txBody>
                  <a:tcPr marL="39956" marR="399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F:\inserite\20170129_175608-1_resized.jpg"/>
          <p:cNvPicPr>
            <a:picLocks noChangeAspect="1" noChangeArrowheads="1"/>
          </p:cNvPicPr>
          <p:nvPr/>
        </p:nvPicPr>
        <p:blipFill>
          <a:blip r:embed="rId2"/>
          <a:srcRect/>
          <a:stretch>
            <a:fillRect/>
          </a:stretch>
        </p:blipFill>
        <p:spPr bwMode="auto">
          <a:xfrm>
            <a:off x="142844" y="428604"/>
            <a:ext cx="4411266" cy="4714908"/>
          </a:xfrm>
          <a:prstGeom prst="rect">
            <a:avLst/>
          </a:prstGeom>
          <a:noFill/>
        </p:spPr>
      </p:pic>
      <p:pic>
        <p:nvPicPr>
          <p:cNvPr id="21507" name="Picture 3" descr="F:\inserite\20170129_175611-1_resized.jpg"/>
          <p:cNvPicPr>
            <a:picLocks noChangeAspect="1" noChangeArrowheads="1"/>
          </p:cNvPicPr>
          <p:nvPr/>
        </p:nvPicPr>
        <p:blipFill>
          <a:blip r:embed="rId3"/>
          <a:srcRect/>
          <a:stretch>
            <a:fillRect/>
          </a:stretch>
        </p:blipFill>
        <p:spPr bwMode="auto">
          <a:xfrm>
            <a:off x="4357686" y="285728"/>
            <a:ext cx="4408011" cy="6215082"/>
          </a:xfrm>
          <a:prstGeom prst="rect">
            <a:avLst/>
          </a:prstGeom>
          <a:noFill/>
        </p:spPr>
      </p:pic>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TotalTime>
  <Words>1814</Words>
  <Application>Microsoft Office PowerPoint</Application>
  <PresentationFormat>Presentazione su schermo (4:3)</PresentationFormat>
  <Paragraphs>194</Paragraphs>
  <Slides>22</Slides>
  <Notes>0</Notes>
  <HiddenSlides>0</HiddenSlides>
  <MMClips>0</MMClips>
  <ScaleCrop>false</ScaleCrop>
  <HeadingPairs>
    <vt:vector size="4" baseType="variant">
      <vt:variant>
        <vt:lpstr>Tema</vt:lpstr>
      </vt:variant>
      <vt:variant>
        <vt:i4>1</vt:i4>
      </vt:variant>
      <vt:variant>
        <vt:lpstr>Titoli diapositive</vt:lpstr>
      </vt:variant>
      <vt:variant>
        <vt:i4>22</vt:i4>
      </vt:variant>
    </vt:vector>
  </HeadingPairs>
  <TitlesOfParts>
    <vt:vector size="23" baseType="lpstr">
      <vt:lpstr>Tema di Office</vt:lpstr>
      <vt:lpstr> UDA Legalità </vt:lpstr>
      <vt:lpstr>MAPPA CONCETTUALE  </vt:lpstr>
      <vt:lpstr>Fase 0 Conversazione Clinica </vt:lpstr>
      <vt:lpstr>Diapositiva 4</vt:lpstr>
      <vt:lpstr>Diapositiva 5</vt:lpstr>
      <vt:lpstr>    Matrice cognitiva (ciò che sanno) la legalità è rispettare le leggi e le regole; il rispetto è rivolto al prossimo e all’ambiente  la legalità serve per vivere da cittadini onesti; si perde con l’egoismo, la cattiveria, le lotte.  Compito di apprendimento (ciò che non sanno) : le leggi e le regole riguardano tutti e tutto, anche le piccole cose; esiste un rapporto reciproco tra leggi e istituzioni; la mancanza di legalità lede i diritti delle persone; la legalità deve diventare un modus vivendi; la legalità richiama la responsabilità di ogni persona; la legalità si afferma contrastando tute le forme di violenza da quella organizzata a quella episodica di prepotenti; la legalità è connessa ad una sensibilità interiore espressa dal senso di giustizia  </vt:lpstr>
      <vt:lpstr>Fase 1 Analizzare  sentimenti ed emozioni relativi alla “legalità”</vt:lpstr>
      <vt:lpstr>Fase 2 Cogliere la trasformazione nell’acquisizione della difesa di diritti e doveri</vt:lpstr>
      <vt:lpstr>Diapositiva 9</vt:lpstr>
      <vt:lpstr>Diapositiva 10</vt:lpstr>
      <vt:lpstr>Fase 3 Comprendere la relazione tra diritti e doveri  </vt:lpstr>
      <vt:lpstr>Diapositiva 12</vt:lpstr>
      <vt:lpstr>Fase 4 Analizzare una situazione di caso di mancato rispetto delle leggi ( bullismo) </vt:lpstr>
      <vt:lpstr>Diapositiva 14</vt:lpstr>
      <vt:lpstr>Diapositiva 15</vt:lpstr>
      <vt:lpstr>Diapositiva 16</vt:lpstr>
      <vt:lpstr>Fase 7  Acquisire il valore etico del principio di legalità. </vt:lpstr>
      <vt:lpstr>Fase 8  Ripercorrere l’itinerario didattico </vt:lpstr>
      <vt:lpstr>Cosa è cambiato? </vt:lpstr>
      <vt:lpstr>Valutazione dei genitori </vt:lpstr>
      <vt:lpstr>Fase 7 verificare le competenze apprese.  </vt:lpstr>
      <vt:lpstr>Slogan , manifesti pubblicitari a favore della legalità e consegna all’ l’Associazione Libera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UDA Legalità </dc:title>
  <dc:creator>Utente</dc:creator>
  <cp:lastModifiedBy>Utente</cp:lastModifiedBy>
  <cp:revision>35</cp:revision>
  <dcterms:created xsi:type="dcterms:W3CDTF">2017-05-18T08:09:32Z</dcterms:created>
  <dcterms:modified xsi:type="dcterms:W3CDTF">2017-09-05T18:13:33Z</dcterms:modified>
</cp:coreProperties>
</file>