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5" r:id="rId2"/>
    <p:sldId id="287" r:id="rId3"/>
    <p:sldId id="293" r:id="rId4"/>
    <p:sldId id="292" r:id="rId5"/>
    <p:sldId id="286" r:id="rId6"/>
    <p:sldId id="288" r:id="rId7"/>
    <p:sldId id="294" r:id="rId8"/>
    <p:sldId id="295" r:id="rId9"/>
    <p:sldId id="296" r:id="rId10"/>
    <p:sldId id="297" r:id="rId11"/>
    <p:sldId id="289" r:id="rId12"/>
    <p:sldId id="290" r:id="rId13"/>
    <p:sldId id="291" r:id="rId14"/>
    <p:sldId id="284" r:id="rId15"/>
    <p:sldId id="256" r:id="rId16"/>
    <p:sldId id="260" r:id="rId17"/>
    <p:sldId id="257" r:id="rId18"/>
    <p:sldId id="258" r:id="rId19"/>
    <p:sldId id="261" r:id="rId20"/>
    <p:sldId id="262" r:id="rId21"/>
    <p:sldId id="263" r:id="rId22"/>
    <p:sldId id="264" r:id="rId23"/>
    <p:sldId id="265" r:id="rId24"/>
    <p:sldId id="266" r:id="rId25"/>
    <p:sldId id="267" r:id="rId26"/>
    <p:sldId id="268" r:id="rId27"/>
    <p:sldId id="269" r:id="rId28"/>
    <p:sldId id="270" r:id="rId29"/>
    <p:sldId id="272" r:id="rId30"/>
    <p:sldId id="271" r:id="rId31"/>
    <p:sldId id="273" r:id="rId32"/>
    <p:sldId id="274" r:id="rId33"/>
    <p:sldId id="275" r:id="rId34"/>
    <p:sldId id="276" r:id="rId35"/>
    <p:sldId id="277" r:id="rId36"/>
    <p:sldId id="278" r:id="rId37"/>
    <p:sldId id="279" r:id="rId38"/>
    <p:sldId id="280" r:id="rId39"/>
    <p:sldId id="281" r:id="rId40"/>
    <p:sldId id="282" r:id="rId41"/>
    <p:sldId id="283" r:id="rId4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8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14/05/2016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14/05/2016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http://www.aletheia.it/wordpress/wp-content/uploads/2015/01/Logo_CVM.jpg"/>
          <p:cNvPicPr/>
          <p:nvPr/>
        </p:nvPicPr>
        <p:blipFill>
          <a:blip r:embed="rId2" cstate="print"/>
          <a:srcRect/>
          <a:stretch>
            <a:fillRect/>
          </a:stretch>
        </p:blipFill>
        <p:spPr bwMode="auto">
          <a:xfrm>
            <a:off x="1071538" y="1142984"/>
            <a:ext cx="1400175" cy="647700"/>
          </a:xfrm>
          <a:prstGeom prst="rect">
            <a:avLst/>
          </a:prstGeom>
          <a:noFill/>
          <a:ln w="9525">
            <a:noFill/>
            <a:miter lim="800000"/>
            <a:headEnd/>
            <a:tailEnd/>
          </a:ln>
        </p:spPr>
      </p:pic>
      <p:pic>
        <p:nvPicPr>
          <p:cNvPr id="3" name="Immagine 2"/>
          <p:cNvPicPr/>
          <p:nvPr/>
        </p:nvPicPr>
        <p:blipFill>
          <a:blip r:embed="rId3"/>
          <a:srcRect/>
          <a:stretch>
            <a:fillRect/>
          </a:stretch>
        </p:blipFill>
        <p:spPr bwMode="auto">
          <a:xfrm>
            <a:off x="3857620" y="1285860"/>
            <a:ext cx="1143008" cy="571504"/>
          </a:xfrm>
          <a:prstGeom prst="rect">
            <a:avLst/>
          </a:prstGeom>
          <a:noFill/>
          <a:ln w="9525">
            <a:noFill/>
            <a:miter lim="800000"/>
            <a:headEnd/>
            <a:tailEnd/>
          </a:ln>
        </p:spPr>
      </p:pic>
      <p:pic>
        <p:nvPicPr>
          <p:cNvPr id="4" name="Immagine 3"/>
          <p:cNvPicPr/>
          <p:nvPr/>
        </p:nvPicPr>
        <p:blipFill>
          <a:blip r:embed="rId4"/>
          <a:srcRect/>
          <a:stretch>
            <a:fillRect/>
          </a:stretch>
        </p:blipFill>
        <p:spPr bwMode="auto">
          <a:xfrm>
            <a:off x="5715008" y="1285860"/>
            <a:ext cx="1562100" cy="619125"/>
          </a:xfrm>
          <a:prstGeom prst="rect">
            <a:avLst/>
          </a:prstGeom>
          <a:noFill/>
          <a:ln w="9525">
            <a:noFill/>
            <a:miter lim="800000"/>
            <a:headEnd/>
            <a:tailEnd/>
          </a:ln>
        </p:spPr>
      </p:pic>
      <p:sp>
        <p:nvSpPr>
          <p:cNvPr id="5" name="Rettangolo 4"/>
          <p:cNvSpPr/>
          <p:nvPr/>
        </p:nvSpPr>
        <p:spPr>
          <a:xfrm>
            <a:off x="2428860" y="2285992"/>
            <a:ext cx="4357718" cy="3929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smtClean="0"/>
              <a:t>III INCONTRO </a:t>
            </a:r>
          </a:p>
          <a:p>
            <a:pPr algn="ctr"/>
            <a:r>
              <a:rPr lang="it-IT" sz="4000" dirty="0" err="1" smtClean="0"/>
              <a:t>DI</a:t>
            </a:r>
            <a:r>
              <a:rPr lang="it-IT" sz="4000" dirty="0" smtClean="0"/>
              <a:t> </a:t>
            </a:r>
          </a:p>
          <a:p>
            <a:pPr algn="ctr"/>
            <a:r>
              <a:rPr lang="it-IT" sz="4000" dirty="0" smtClean="0"/>
              <a:t>FORMAZIONE </a:t>
            </a:r>
          </a:p>
          <a:p>
            <a:pPr algn="ctr"/>
            <a:r>
              <a:rPr lang="it-IT" sz="4000" dirty="0" smtClean="0"/>
              <a:t>PER FORMATORI</a:t>
            </a:r>
          </a:p>
          <a:p>
            <a:pPr algn="ctr"/>
            <a:r>
              <a:rPr lang="it-IT" sz="4000" dirty="0" smtClean="0"/>
              <a:t>15 maggio 2016 </a:t>
            </a:r>
          </a:p>
          <a:p>
            <a:pPr algn="ctr"/>
            <a:r>
              <a:rPr lang="it-IT" sz="4000" dirty="0" smtClean="0"/>
              <a:t> </a:t>
            </a:r>
            <a:endParaRPr lang="it-IT"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2852"/>
            <a:ext cx="8229600" cy="5983311"/>
          </a:xfrm>
        </p:spPr>
        <p:txBody>
          <a:bodyPr>
            <a:normAutofit fontScale="25000" lnSpcReduction="20000"/>
          </a:bodyPr>
          <a:lstStyle/>
          <a:p>
            <a:pPr algn="ctr">
              <a:buNone/>
            </a:pPr>
            <a:r>
              <a:rPr lang="it-IT"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MAPPA CONCETTUALE</a:t>
            </a:r>
          </a:p>
          <a:p>
            <a:pPr algn="ctr">
              <a:buNone/>
            </a:pPr>
            <a:r>
              <a:rPr lang="it-IT" sz="4800" b="1" dirty="0" smtClean="0"/>
              <a:t>DISCRIMINAZIONE</a:t>
            </a:r>
            <a:endParaRPr lang="it-IT" sz="4800" dirty="0" smtClean="0"/>
          </a:p>
          <a:p>
            <a:pPr algn="ctr">
              <a:buNone/>
            </a:pPr>
            <a:r>
              <a:rPr lang="it-IT" sz="4800" b="1" dirty="0" smtClean="0"/>
              <a:t>=</a:t>
            </a:r>
            <a:endParaRPr lang="it-IT" sz="4800" dirty="0" smtClean="0"/>
          </a:p>
          <a:p>
            <a:pPr algn="ctr">
              <a:buNone/>
            </a:pPr>
            <a:r>
              <a:rPr lang="it-IT" sz="4800" b="1" dirty="0" smtClean="0"/>
              <a:t>DIFFERENZAZIONE /DISCRIMINAZIONE</a:t>
            </a:r>
            <a:endParaRPr lang="it-IT" sz="4800" dirty="0" smtClean="0"/>
          </a:p>
          <a:p>
            <a:pPr algn="ctr">
              <a:buNone/>
            </a:pPr>
            <a:r>
              <a:rPr lang="it-IT" sz="4800" dirty="0" smtClean="0"/>
              <a:t> </a:t>
            </a:r>
            <a:r>
              <a:rPr lang="it-IT" sz="4800" i="1" dirty="0" smtClean="0"/>
              <a:t>variabile nel tempo e nello spazio </a:t>
            </a:r>
          </a:p>
          <a:p>
            <a:pPr algn="ctr">
              <a:buNone/>
            </a:pPr>
            <a:endParaRPr lang="it-IT" sz="4800" dirty="0" smtClean="0"/>
          </a:p>
          <a:p>
            <a:pPr algn="ctr">
              <a:buNone/>
            </a:pPr>
            <a:r>
              <a:rPr lang="it-IT" sz="4800" dirty="0" smtClean="0"/>
              <a:t>con +/- </a:t>
            </a:r>
            <a:r>
              <a:rPr lang="it-IT" sz="4800" b="1" dirty="0" smtClean="0"/>
              <a:t>ESCLUSIONE di DIRITTI</a:t>
            </a:r>
            <a:r>
              <a:rPr lang="it-IT" sz="4800" dirty="0" smtClean="0"/>
              <a:t> </a:t>
            </a:r>
          </a:p>
          <a:p>
            <a:pPr algn="ctr">
              <a:buNone/>
            </a:pPr>
            <a:r>
              <a:rPr lang="it-IT" sz="4800" dirty="0" smtClean="0"/>
              <a:t>a causa di</a:t>
            </a:r>
          </a:p>
          <a:p>
            <a:pPr algn="ctr">
              <a:buNone/>
            </a:pPr>
            <a:r>
              <a:rPr lang="it-IT" sz="4800" b="1" dirty="0" smtClean="0"/>
              <a:t>SESSO /  ETNIA  / OPINIONE/   CULTURA/  STATO PSICO- FISICO</a:t>
            </a:r>
            <a:endParaRPr lang="it-IT" sz="4800" dirty="0" smtClean="0"/>
          </a:p>
          <a:p>
            <a:pPr algn="ctr">
              <a:buNone/>
            </a:pPr>
            <a:r>
              <a:rPr lang="it-IT" sz="4800" dirty="0" smtClean="0"/>
              <a:t>con Implicazioni di carattere</a:t>
            </a:r>
          </a:p>
          <a:p>
            <a:pPr algn="ctr">
              <a:buNone/>
            </a:pPr>
            <a:endParaRPr lang="it-IT" sz="4800" dirty="0" smtClean="0"/>
          </a:p>
          <a:p>
            <a:pPr algn="ctr">
              <a:buNone/>
            </a:pPr>
            <a:r>
              <a:rPr lang="it-IT" sz="4800" b="1" dirty="0" smtClean="0"/>
              <a:t> ECONOMICO	        SOCIOCULTURALE 	POLITICO</a:t>
            </a:r>
          </a:p>
          <a:p>
            <a:pPr algn="ctr">
              <a:buNone/>
            </a:pPr>
            <a:endParaRPr lang="it-IT" dirty="0" smtClean="0"/>
          </a:p>
          <a:p>
            <a:pPr algn="ctr">
              <a:buNone/>
            </a:pPr>
            <a:r>
              <a:rPr lang="it-IT"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MAPPA CONCETTUALE</a:t>
            </a:r>
          </a:p>
          <a:p>
            <a:pPr algn="ctr">
              <a:buNone/>
            </a:pPr>
            <a:r>
              <a:rPr lang="it-IT" sz="4400" b="1" dirty="0" smtClean="0"/>
              <a:t>RAZZISMO</a:t>
            </a:r>
            <a:endParaRPr lang="it-IT" sz="4400" dirty="0" smtClean="0"/>
          </a:p>
          <a:p>
            <a:pPr algn="ctr">
              <a:buNone/>
            </a:pPr>
            <a:r>
              <a:rPr lang="it-IT" sz="4400" b="1" dirty="0" smtClean="0"/>
              <a:t>=</a:t>
            </a:r>
            <a:endParaRPr lang="it-IT" sz="4400" dirty="0" smtClean="0"/>
          </a:p>
          <a:p>
            <a:pPr algn="ctr">
              <a:buNone/>
            </a:pPr>
            <a:r>
              <a:rPr lang="it-IT" sz="4400" b="1" dirty="0" smtClean="0"/>
              <a:t>DISCRIMINAZIONE</a:t>
            </a:r>
            <a:endParaRPr lang="it-IT" sz="4400" dirty="0" smtClean="0"/>
          </a:p>
          <a:p>
            <a:pPr algn="ctr">
              <a:buNone/>
            </a:pPr>
            <a:r>
              <a:rPr lang="it-IT" sz="4400" i="1" dirty="0" smtClean="0"/>
              <a:t>variabile nel tempo e nello spazio</a:t>
            </a:r>
            <a:endParaRPr lang="it-IT" sz="4400" dirty="0" smtClean="0"/>
          </a:p>
          <a:p>
            <a:pPr algn="ctr">
              <a:buNone/>
            </a:pPr>
            <a:r>
              <a:rPr lang="it-IT" sz="4400" dirty="0" smtClean="0"/>
              <a:t>con</a:t>
            </a:r>
          </a:p>
          <a:p>
            <a:pPr algn="ctr">
              <a:buNone/>
            </a:pPr>
            <a:r>
              <a:rPr lang="it-IT" sz="4400" b="1" dirty="0" smtClean="0"/>
              <a:t>ESCLUSIONE </a:t>
            </a:r>
            <a:r>
              <a:rPr lang="it-IT" sz="4400" b="1" dirty="0" err="1" smtClean="0"/>
              <a:t>DI</a:t>
            </a:r>
            <a:r>
              <a:rPr lang="it-IT" sz="4400" b="1" dirty="0" smtClean="0"/>
              <a:t> DIRITTI </a:t>
            </a:r>
            <a:endParaRPr lang="it-IT" sz="4400" dirty="0" smtClean="0"/>
          </a:p>
          <a:p>
            <a:pPr algn="ctr">
              <a:buNone/>
            </a:pPr>
            <a:r>
              <a:rPr lang="it-IT" sz="4400" b="1" dirty="0" smtClean="0"/>
              <a:t> </a:t>
            </a:r>
            <a:r>
              <a:rPr lang="it-IT" sz="4400" dirty="0" smtClean="0"/>
              <a:t>a causa di          </a:t>
            </a:r>
            <a:r>
              <a:rPr lang="it-IT" sz="4400" b="1" dirty="0" smtClean="0"/>
              <a:t>                                                                          </a:t>
            </a:r>
            <a:endParaRPr lang="it-IT" sz="4400" dirty="0" smtClean="0"/>
          </a:p>
          <a:p>
            <a:pPr algn="ctr">
              <a:buNone/>
            </a:pPr>
            <a:r>
              <a:rPr lang="it-IT" sz="4400" dirty="0" smtClean="0"/>
              <a:t>    </a:t>
            </a:r>
            <a:r>
              <a:rPr lang="it-IT" sz="4400" b="1" dirty="0" smtClean="0"/>
              <a:t>MANCATO RICONOSCIMENTO DELLA DIGNITÀ DELL’ ALTRO         </a:t>
            </a:r>
            <a:endParaRPr lang="it-IT" sz="4400" dirty="0" smtClean="0"/>
          </a:p>
          <a:p>
            <a:pPr algn="ctr">
              <a:buNone/>
            </a:pPr>
            <a:r>
              <a:rPr lang="it-IT" sz="4400" dirty="0" smtClean="0"/>
              <a:t> </a:t>
            </a:r>
          </a:p>
          <a:p>
            <a:pPr algn="ctr">
              <a:buNone/>
            </a:pPr>
            <a:r>
              <a:rPr lang="it-IT" sz="4400" dirty="0" smtClean="0"/>
              <a:t>per </a:t>
            </a:r>
          </a:p>
          <a:p>
            <a:pPr algn="ctr">
              <a:buNone/>
            </a:pPr>
            <a:r>
              <a:rPr lang="it-IT" sz="4400" dirty="0" smtClean="0"/>
              <a:t>                                                                                   superiorità/ inferiorità di razza</a:t>
            </a:r>
          </a:p>
          <a:p>
            <a:pPr algn="ctr">
              <a:buNone/>
            </a:pPr>
            <a:r>
              <a:rPr lang="it-IT" sz="4400" b="1" dirty="0" smtClean="0"/>
              <a:t>                                        PREGIUDIZI        </a:t>
            </a:r>
            <a:r>
              <a:rPr lang="it-IT" sz="4400" dirty="0" smtClean="0"/>
              <a:t>missione civilizzatrice</a:t>
            </a:r>
            <a:r>
              <a:rPr lang="it-IT" sz="4400" b="1" dirty="0" smtClean="0"/>
              <a:t> </a:t>
            </a:r>
            <a:endParaRPr lang="it-IT" sz="4400" dirty="0" smtClean="0"/>
          </a:p>
          <a:p>
            <a:pPr algn="ctr">
              <a:buNone/>
            </a:pPr>
            <a:r>
              <a:rPr lang="it-IT" sz="4400" b="1" dirty="0" smtClean="0"/>
              <a:t>                                                                            </a:t>
            </a:r>
            <a:r>
              <a:rPr lang="it-IT" sz="4400" i="1" dirty="0" smtClean="0"/>
              <a:t>(schiavismo, colonialismo ..) </a:t>
            </a:r>
            <a:endParaRPr lang="it-IT" sz="4400" dirty="0" smtClean="0"/>
          </a:p>
          <a:p>
            <a:pPr algn="ctr">
              <a:buNone/>
            </a:pPr>
            <a:r>
              <a:rPr lang="it-IT" sz="4400" i="1" dirty="0" smtClean="0"/>
              <a:t>                                                   </a:t>
            </a:r>
            <a:r>
              <a:rPr lang="it-IT" sz="4400" dirty="0" smtClean="0"/>
              <a:t>antisemitismo</a:t>
            </a:r>
          </a:p>
          <a:p>
            <a:pPr algn="ctr">
              <a:buNone/>
            </a:pPr>
            <a:r>
              <a:rPr lang="it-IT" sz="4400" b="1" dirty="0" smtClean="0"/>
              <a:t>                                                             </a:t>
            </a:r>
            <a:r>
              <a:rPr lang="it-IT" sz="4400" dirty="0" smtClean="0"/>
              <a:t>clandestini, illegali      </a:t>
            </a:r>
          </a:p>
          <a:p>
            <a:pPr algn="ctr">
              <a:buNone/>
            </a:pPr>
            <a:r>
              <a:rPr lang="it-IT" sz="4400" b="1" dirty="0" smtClean="0"/>
              <a:t> </a:t>
            </a:r>
            <a:endParaRPr lang="it-IT" sz="4400" dirty="0" smtClean="0"/>
          </a:p>
          <a:p>
            <a:pPr algn="ctr">
              <a:buNone/>
            </a:pPr>
            <a:r>
              <a:rPr lang="it-IT" sz="4400" dirty="0" smtClean="0"/>
              <a:t>con Implicazioni </a:t>
            </a:r>
            <a:r>
              <a:rPr lang="it-IT" sz="4400" b="1" dirty="0" smtClean="0"/>
              <a:t>transnazionali</a:t>
            </a:r>
            <a:r>
              <a:rPr lang="it-IT" sz="4400" dirty="0" smtClean="0"/>
              <a:t> di carattere</a:t>
            </a:r>
          </a:p>
          <a:p>
            <a:pPr algn="ctr">
              <a:buNone/>
            </a:pPr>
            <a:r>
              <a:rPr lang="it-IT" sz="4400" dirty="0" smtClean="0"/>
              <a:t>									</a:t>
            </a:r>
          </a:p>
          <a:p>
            <a:pPr algn="ctr">
              <a:buNone/>
            </a:pPr>
            <a:r>
              <a:rPr lang="it-IT" sz="4400" dirty="0" smtClean="0"/>
              <a:t>                                              </a:t>
            </a:r>
            <a:r>
              <a:rPr lang="it-IT" sz="4400" b="1" dirty="0" smtClean="0"/>
              <a:t>ECONOMICO	           SOCIOCULTURALE 	          POLITICO	</a:t>
            </a:r>
            <a:r>
              <a:rPr lang="it-IT" sz="4400" dirty="0" smtClean="0"/>
              <a:t>		</a:t>
            </a:r>
          </a:p>
          <a:p>
            <a:pPr algn="ctr">
              <a:buNone/>
            </a:pPr>
            <a:r>
              <a:rPr lang="it-IT" sz="4400" i="1" dirty="0" smtClean="0"/>
              <a:t> </a:t>
            </a:r>
            <a:endParaRPr lang="it-IT" sz="4400" dirty="0" smtClean="0"/>
          </a:p>
          <a:p>
            <a:pPr algn="ctr">
              <a:buNone/>
            </a:pPr>
            <a:r>
              <a:rPr lang="it-IT" sz="4400" b="1" dirty="0" smtClean="0"/>
              <a:t> </a:t>
            </a:r>
            <a:endParaRPr lang="it-IT" sz="4400" dirty="0" smtClean="0"/>
          </a:p>
          <a:p>
            <a:pPr algn="ctr">
              <a:buNone/>
            </a:pPr>
            <a:endParaRPr lang="it-IT" sz="4400" dirty="0"/>
          </a:p>
        </p:txBody>
      </p:sp>
      <p:sp>
        <p:nvSpPr>
          <p:cNvPr id="4" name="Parentesi quadra aperta 3"/>
          <p:cNvSpPr/>
          <p:nvPr/>
        </p:nvSpPr>
        <p:spPr>
          <a:xfrm>
            <a:off x="4857752" y="4286256"/>
            <a:ext cx="142876" cy="857256"/>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142976" y="642918"/>
            <a:ext cx="7572428" cy="5572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MERCATO</a:t>
            </a:r>
          </a:p>
          <a:p>
            <a:pPr algn="ctr"/>
            <a:r>
              <a:rPr lang="it-IT" dirty="0" smtClean="0"/>
              <a:t>=</a:t>
            </a:r>
          </a:p>
          <a:p>
            <a:pPr algn="ctr"/>
            <a:r>
              <a:rPr lang="it-IT" dirty="0" smtClean="0"/>
              <a:t> LUOGO </a:t>
            </a:r>
            <a:r>
              <a:rPr lang="it-IT" dirty="0" err="1" smtClean="0"/>
              <a:t>DI</a:t>
            </a:r>
            <a:r>
              <a:rPr lang="it-IT" dirty="0" smtClean="0"/>
              <a:t> CONTRATTAZIONE</a:t>
            </a:r>
          </a:p>
          <a:p>
            <a:pPr algn="ctr"/>
            <a:r>
              <a:rPr lang="it-IT" dirty="0" smtClean="0"/>
              <a:t> </a:t>
            </a:r>
            <a:r>
              <a:rPr lang="it-IT" i="1" dirty="0" smtClean="0"/>
              <a:t>variabile nel tempo e nello spazio</a:t>
            </a:r>
          </a:p>
          <a:p>
            <a:pPr algn="ctr"/>
            <a:r>
              <a:rPr lang="it-IT" i="1" dirty="0" smtClean="0"/>
              <a:t>legato  a</a:t>
            </a:r>
          </a:p>
          <a:p>
            <a:pPr algn="ctr"/>
            <a:endParaRPr lang="it-IT" i="1" dirty="0" smtClean="0"/>
          </a:p>
          <a:p>
            <a:pPr algn="ctr"/>
            <a:r>
              <a:rPr lang="it-IT" dirty="0" smtClean="0"/>
              <a:t>RELAZIONE</a:t>
            </a:r>
          </a:p>
          <a:p>
            <a:pPr algn="ctr"/>
            <a:r>
              <a:rPr lang="it-IT" dirty="0" smtClean="0"/>
              <a:t>tra</a:t>
            </a:r>
          </a:p>
          <a:p>
            <a:pPr algn="ctr"/>
            <a:r>
              <a:rPr lang="it-IT" dirty="0" smtClean="0"/>
              <a:t> DOMANDA ED OFFERTA</a:t>
            </a:r>
          </a:p>
          <a:p>
            <a:pPr algn="ctr"/>
            <a:r>
              <a:rPr lang="it-IT" dirty="0" smtClean="0"/>
              <a:t> con effetti su</a:t>
            </a:r>
          </a:p>
          <a:p>
            <a:pPr algn="ctr"/>
            <a:endParaRPr lang="it-IT" dirty="0" smtClean="0"/>
          </a:p>
          <a:p>
            <a:pPr algn="ctr"/>
            <a:r>
              <a:rPr lang="it-IT" dirty="0" smtClean="0"/>
              <a:t>CULTURA    PRODUZIONE/ECONOMIA     LAVORO  AMBIENTE </a:t>
            </a:r>
          </a:p>
          <a:p>
            <a:pPr algn="ctr"/>
            <a:endParaRPr lang="it-IT" dirty="0" smtClean="0"/>
          </a:p>
          <a:p>
            <a:pPr algn="ctr"/>
            <a:endParaRPr lang="it-IT" dirty="0"/>
          </a:p>
        </p:txBody>
      </p:sp>
      <p:sp>
        <p:nvSpPr>
          <p:cNvPr id="6" name="Parentesi quadra aperta 5"/>
          <p:cNvSpPr/>
          <p:nvPr/>
        </p:nvSpPr>
        <p:spPr>
          <a:xfrm>
            <a:off x="6572264" y="2143116"/>
            <a:ext cx="285752" cy="928694"/>
          </a:xfrm>
          <a:prstGeom prst="leftBracket">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CasellaDiTesto 6"/>
          <p:cNvSpPr txBox="1"/>
          <p:nvPr/>
        </p:nvSpPr>
        <p:spPr>
          <a:xfrm>
            <a:off x="6715140" y="2071678"/>
            <a:ext cx="1714512" cy="1292662"/>
          </a:xfrm>
          <a:prstGeom prst="rect">
            <a:avLst/>
          </a:prstGeom>
          <a:noFill/>
        </p:spPr>
        <p:txBody>
          <a:bodyPr wrap="square" rtlCol="0">
            <a:spAutoFit/>
          </a:bodyPr>
          <a:lstStyle/>
          <a:p>
            <a:r>
              <a:rPr lang="it-IT" sz="1200" dirty="0" smtClean="0">
                <a:solidFill>
                  <a:schemeClr val="bg1"/>
                </a:solidFill>
              </a:rPr>
              <a:t>Concorrenza perfetta</a:t>
            </a:r>
          </a:p>
          <a:p>
            <a:r>
              <a:rPr lang="it-IT" sz="1200" dirty="0" smtClean="0">
                <a:solidFill>
                  <a:schemeClr val="bg1"/>
                </a:solidFill>
              </a:rPr>
              <a:t> Concorrenza Imperfetta </a:t>
            </a:r>
          </a:p>
          <a:p>
            <a:r>
              <a:rPr lang="it-IT" sz="1200" dirty="0" smtClean="0">
                <a:solidFill>
                  <a:schemeClr val="bg1"/>
                </a:solidFill>
              </a:rPr>
              <a:t>Monopolio</a:t>
            </a:r>
          </a:p>
          <a:p>
            <a:r>
              <a:rPr lang="it-IT" sz="1200" dirty="0" smtClean="0">
                <a:solidFill>
                  <a:schemeClr val="bg1"/>
                </a:solidFill>
              </a:rPr>
              <a:t> Oligopolio </a:t>
            </a:r>
          </a:p>
          <a:p>
            <a:r>
              <a:rPr lang="it-IT" sz="1200" dirty="0" err="1" smtClean="0">
                <a:solidFill>
                  <a:schemeClr val="bg1"/>
                </a:solidFill>
              </a:rPr>
              <a:t>………………………</a:t>
            </a:r>
            <a:endParaRPr lang="it-IT" sz="1200" dirty="0" smtClean="0">
              <a:solidFill>
                <a:schemeClr val="bg1"/>
              </a:solidFill>
            </a:endParaRPr>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2"/>
          <p:cNvSpPr/>
          <p:nvPr/>
        </p:nvSpPr>
        <p:spPr>
          <a:xfrm>
            <a:off x="1285852" y="1142984"/>
            <a:ext cx="7143800" cy="5286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dirty="0" smtClean="0"/>
          </a:p>
          <a:p>
            <a:pPr algn="ctr"/>
            <a:r>
              <a:rPr lang="it-IT" dirty="0" smtClean="0"/>
              <a:t>ALIMENTAZIONE</a:t>
            </a:r>
          </a:p>
          <a:p>
            <a:pPr algn="ctr"/>
            <a:r>
              <a:rPr lang="it-IT" dirty="0" smtClean="0"/>
              <a:t>=</a:t>
            </a:r>
          </a:p>
          <a:p>
            <a:pPr algn="ctr"/>
            <a:r>
              <a:rPr lang="it-IT" dirty="0" smtClean="0"/>
              <a:t>ASSUNZIONE </a:t>
            </a:r>
            <a:r>
              <a:rPr lang="it-IT" dirty="0" err="1" smtClean="0"/>
              <a:t>DI</a:t>
            </a:r>
            <a:r>
              <a:rPr lang="it-IT" dirty="0" smtClean="0"/>
              <a:t> SOSTANZE NUTRITIVE</a:t>
            </a:r>
          </a:p>
          <a:p>
            <a:pPr algn="ctr"/>
            <a:r>
              <a:rPr lang="it-IT" i="1" dirty="0" smtClean="0"/>
              <a:t>variabile </a:t>
            </a:r>
            <a:r>
              <a:rPr lang="it-IT" dirty="0" smtClean="0"/>
              <a:t> </a:t>
            </a:r>
          </a:p>
          <a:p>
            <a:pPr algn="ctr"/>
            <a:r>
              <a:rPr lang="it-IT" i="1" dirty="0" smtClean="0"/>
              <a:t>nello spazio   nel tempo</a:t>
            </a:r>
            <a:endParaRPr lang="it-IT" dirty="0" smtClean="0"/>
          </a:p>
          <a:p>
            <a:pPr algn="ctr"/>
            <a:endParaRPr lang="it-IT" dirty="0" smtClean="0"/>
          </a:p>
          <a:p>
            <a:pPr algn="ctr"/>
            <a:r>
              <a:rPr lang="it-IT" i="1" dirty="0" smtClean="0"/>
              <a:t> </a:t>
            </a:r>
            <a:endParaRPr lang="it-IT" dirty="0" smtClean="0"/>
          </a:p>
          <a:p>
            <a:pPr algn="ctr"/>
            <a:r>
              <a:rPr lang="it-IT" dirty="0" smtClean="0"/>
              <a:t>con implicazioni di carattere</a:t>
            </a:r>
          </a:p>
          <a:p>
            <a:pPr algn="ctr"/>
            <a:r>
              <a:rPr lang="it-IT" dirty="0" smtClean="0"/>
              <a:t> </a:t>
            </a:r>
          </a:p>
          <a:p>
            <a:pPr algn="ctr"/>
            <a:r>
              <a:rPr lang="it-IT" dirty="0" smtClean="0"/>
              <a:t> </a:t>
            </a:r>
          </a:p>
          <a:p>
            <a:pPr algn="ctr"/>
            <a:r>
              <a:rPr lang="it-IT" dirty="0" smtClean="0"/>
              <a:t> </a:t>
            </a:r>
          </a:p>
          <a:p>
            <a:pPr algn="ctr"/>
            <a:r>
              <a:rPr lang="it-IT" dirty="0" smtClean="0"/>
              <a:t> </a:t>
            </a:r>
          </a:p>
          <a:p>
            <a:pPr algn="ctr"/>
            <a:r>
              <a:rPr lang="it-IT" dirty="0" smtClean="0"/>
              <a:t>AMBIENTALE     SOCIALE          ECONOMICO</a:t>
            </a:r>
          </a:p>
          <a:p>
            <a:pPr algn="ctr"/>
            <a:r>
              <a:rPr lang="it-IT" dirty="0" smtClean="0"/>
              <a:t> </a:t>
            </a:r>
          </a:p>
          <a:p>
            <a:pPr algn="ctr"/>
            <a:r>
              <a:rPr lang="it-IT" dirty="0" smtClean="0"/>
              <a:t> </a:t>
            </a:r>
          </a:p>
          <a:p>
            <a:pPr algn="ctr"/>
            <a:r>
              <a:rPr lang="it-IT" dirty="0" smtClean="0"/>
              <a:t> </a:t>
            </a:r>
          </a:p>
          <a:p>
            <a:pPr algn="ctr"/>
            <a:endParaRPr lang="it-IT" dirty="0" smtClean="0"/>
          </a:p>
          <a:p>
            <a:pPr algn="ctr"/>
            <a:endParaRPr lang="it-IT" sz="1000" dirty="0"/>
          </a:p>
        </p:txBody>
      </p:sp>
      <p:cxnSp>
        <p:nvCxnSpPr>
          <p:cNvPr id="15" name="Connettore 1 14"/>
          <p:cNvCxnSpPr/>
          <p:nvPr/>
        </p:nvCxnSpPr>
        <p:spPr>
          <a:xfrm rot="5400000">
            <a:off x="4429124" y="4071942"/>
            <a:ext cx="571504"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a:off x="2928926" y="4500570"/>
            <a:ext cx="392909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rot="5400000">
            <a:off x="2786050" y="4643446"/>
            <a:ext cx="285752"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rot="5400000">
            <a:off x="4536281" y="4679165"/>
            <a:ext cx="35719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rot="5400000">
            <a:off x="6607983" y="4679165"/>
            <a:ext cx="35719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57224" y="714356"/>
            <a:ext cx="7858180" cy="5857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COLONIZZAZIONE</a:t>
            </a:r>
            <a:endParaRPr lang="it-IT" dirty="0" smtClean="0"/>
          </a:p>
          <a:p>
            <a:pPr algn="ctr"/>
            <a:r>
              <a:rPr lang="it-IT" dirty="0" smtClean="0"/>
              <a:t>= </a:t>
            </a:r>
          </a:p>
          <a:p>
            <a:pPr algn="ctr"/>
            <a:r>
              <a:rPr lang="it-IT" b="1" dirty="0" smtClean="0"/>
              <a:t>ESPANSIONE  POLITICO- TERRITORIALE</a:t>
            </a:r>
            <a:endParaRPr lang="it-IT" dirty="0" smtClean="0"/>
          </a:p>
          <a:p>
            <a:pPr algn="ctr"/>
            <a:r>
              <a:rPr lang="it-IT" b="1" dirty="0" smtClean="0"/>
              <a:t>con</a:t>
            </a:r>
            <a:endParaRPr lang="it-IT" dirty="0" smtClean="0"/>
          </a:p>
          <a:p>
            <a:pPr algn="ctr"/>
            <a:r>
              <a:rPr lang="it-IT" dirty="0" smtClean="0"/>
              <a:t> </a:t>
            </a:r>
          </a:p>
          <a:p>
            <a:pPr algn="ctr"/>
            <a:r>
              <a:rPr lang="it-IT" b="1" dirty="0" smtClean="0"/>
              <a:t>RELAZIONE di SOGGEZIONE </a:t>
            </a:r>
            <a:endParaRPr lang="it-IT" dirty="0" smtClean="0"/>
          </a:p>
          <a:p>
            <a:pPr algn="ctr"/>
            <a:r>
              <a:rPr lang="it-IT" b="1" i="1" dirty="0" smtClean="0"/>
              <a:t>variabile nel tempo e nello spazio</a:t>
            </a:r>
            <a:r>
              <a:rPr lang="it-IT" b="1" dirty="0" smtClean="0"/>
              <a:t> </a:t>
            </a:r>
            <a:endParaRPr lang="it-IT" dirty="0" smtClean="0"/>
          </a:p>
          <a:p>
            <a:pPr algn="ctr"/>
            <a:r>
              <a:rPr lang="it-IT" b="1" i="1" dirty="0" smtClean="0"/>
              <a:t>tra</a:t>
            </a:r>
            <a:endParaRPr lang="it-IT" dirty="0" smtClean="0"/>
          </a:p>
          <a:p>
            <a:r>
              <a:rPr lang="it-IT" i="1" dirty="0" smtClean="0"/>
              <a:t> </a:t>
            </a:r>
            <a:endParaRPr lang="it-IT" dirty="0" smtClean="0"/>
          </a:p>
          <a:p>
            <a:pPr algn="ctr"/>
            <a:r>
              <a:rPr lang="it-IT" b="1" dirty="0" smtClean="0"/>
              <a:t>COLONIZZATORE</a:t>
            </a:r>
            <a:r>
              <a:rPr lang="it-IT" dirty="0" smtClean="0"/>
              <a:t>               </a:t>
            </a:r>
            <a:r>
              <a:rPr lang="it-IT" b="1" dirty="0" smtClean="0"/>
              <a:t>COLONIZZATO</a:t>
            </a:r>
          </a:p>
          <a:p>
            <a:pPr algn="ctr"/>
            <a:r>
              <a:rPr lang="it-IT" b="1" dirty="0" smtClean="0"/>
              <a:t>caratterizzato da </a:t>
            </a:r>
          </a:p>
          <a:p>
            <a:pPr algn="ctr"/>
            <a:r>
              <a:rPr lang="it-IT" b="1" dirty="0" smtClean="0"/>
              <a:t>SCAMBIO CULTURALE/ECONOMICO INEGUALE</a:t>
            </a:r>
            <a:endParaRPr lang="it-IT" dirty="0" smtClean="0"/>
          </a:p>
          <a:p>
            <a:pPr algn="ctr"/>
            <a:endParaRPr lang="it-IT" b="1" dirty="0" smtClean="0"/>
          </a:p>
          <a:p>
            <a:pPr algn="ctr"/>
            <a:r>
              <a:rPr lang="it-IT" dirty="0" smtClean="0"/>
              <a:t> con  effetti</a:t>
            </a:r>
          </a:p>
          <a:p>
            <a:pPr algn="ctr"/>
            <a:r>
              <a:rPr lang="it-IT" b="1" dirty="0" smtClean="0"/>
              <a:t>SOCIALI  E AMBIENTALI</a:t>
            </a:r>
          </a:p>
          <a:p>
            <a:pPr algn="ctr"/>
            <a:endParaRPr lang="it-IT"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642910" y="1785926"/>
          <a:ext cx="7786743" cy="4250288"/>
        </p:xfrm>
        <a:graphic>
          <a:graphicData uri="http://schemas.openxmlformats.org/drawingml/2006/table">
            <a:tbl>
              <a:tblPr/>
              <a:tblGrid>
                <a:gridCol w="411103"/>
                <a:gridCol w="4294498"/>
                <a:gridCol w="437935"/>
                <a:gridCol w="500066"/>
                <a:gridCol w="571504"/>
                <a:gridCol w="571504"/>
                <a:gridCol w="571504"/>
                <a:gridCol w="428629"/>
              </a:tblGrid>
              <a:tr h="526227">
                <a:tc>
                  <a:txBody>
                    <a:bodyPr/>
                    <a:lstStyle/>
                    <a:p>
                      <a:pPr algn="l">
                        <a:lnSpc>
                          <a:spcPct val="115000"/>
                        </a:lnSpc>
                        <a:spcAft>
                          <a:spcPts val="0"/>
                        </a:spcAft>
                      </a:pPr>
                      <a:endParaRPr lang="it-IT" sz="700" b="1" kern="0" dirty="0">
                        <a:latin typeface="Verdana"/>
                        <a:ea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1400" b="1" kern="0" dirty="0">
                          <a:latin typeface="Verdana"/>
                          <a:ea typeface="Times New Roman"/>
                        </a:rPr>
                        <a:t>OBIETTIVI</a:t>
                      </a:r>
                      <a:endParaRPr lang="it-IT" sz="1400" b="1" kern="0" dirty="0">
                        <a:latin typeface="Calibri"/>
                        <a:ea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lnSpc>
                          <a:spcPct val="115000"/>
                        </a:lnSpc>
                        <a:spcBef>
                          <a:spcPts val="1000"/>
                        </a:spcBef>
                        <a:spcAft>
                          <a:spcPts val="0"/>
                        </a:spcAft>
                      </a:pPr>
                      <a:r>
                        <a:rPr lang="it-IT" sz="700" b="1" i="1">
                          <a:solidFill>
                            <a:srgbClr val="243F60"/>
                          </a:solidFill>
                          <a:latin typeface="Verdana"/>
                          <a:ea typeface="Times New Roman"/>
                          <a:cs typeface="Times New Roman"/>
                        </a:rPr>
                        <a:t>COMPETENZE PRIMA DEL CORSO</a:t>
                      </a:r>
                      <a:endParaRPr lang="it-IT" sz="800" b="1" i="1">
                        <a:solidFill>
                          <a:srgbClr val="243F60"/>
                        </a:solidFill>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algn="l">
                        <a:lnSpc>
                          <a:spcPct val="115000"/>
                        </a:lnSpc>
                        <a:spcBef>
                          <a:spcPts val="1000"/>
                        </a:spcBef>
                        <a:spcAft>
                          <a:spcPts val="0"/>
                        </a:spcAft>
                      </a:pPr>
                      <a:r>
                        <a:rPr lang="it-IT" sz="700" b="1" i="1">
                          <a:solidFill>
                            <a:srgbClr val="243F60"/>
                          </a:solidFill>
                          <a:latin typeface="Verdana"/>
                          <a:ea typeface="Times New Roman"/>
                          <a:cs typeface="Times New Roman"/>
                        </a:rPr>
                        <a:t>COMPETENZE DOPO IL CORSO</a:t>
                      </a:r>
                      <a:endParaRPr lang="it-IT" sz="800" b="1" i="1">
                        <a:solidFill>
                          <a:srgbClr val="243F60"/>
                        </a:solidFill>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43810">
                <a:tc rowSpan="8">
                  <a:txBody>
                    <a:bodyPr/>
                    <a:lstStyle/>
                    <a:p>
                      <a:pPr marL="71755" marR="71755" algn="ctr">
                        <a:lnSpc>
                          <a:spcPct val="115000"/>
                        </a:lnSpc>
                        <a:spcAft>
                          <a:spcPts val="1000"/>
                        </a:spcAft>
                      </a:pPr>
                      <a:r>
                        <a:rPr lang="it-IT" sz="1400" b="1" dirty="0">
                          <a:latin typeface="Verdana"/>
                          <a:ea typeface="Times New Roman"/>
                          <a:cs typeface="Times New Roman"/>
                        </a:rPr>
                        <a:t>III  MODULO </a:t>
                      </a:r>
                      <a:endParaRPr lang="it-IT" sz="1400" dirty="0">
                        <a:latin typeface="Calibri"/>
                        <a:ea typeface="Times New Roman"/>
                        <a:cs typeface="Times New Roman"/>
                      </a:endParaRPr>
                    </a:p>
                  </a:txBody>
                  <a:tcPr marL="33158" marR="33158"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1400" dirty="0">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r>
                        <a:rPr lang="it-IT" sz="700" b="1" i="1">
                          <a:solidFill>
                            <a:srgbClr val="243F60"/>
                          </a:solidFill>
                          <a:latin typeface="Verdana"/>
                          <a:ea typeface="Times New Roman"/>
                          <a:cs typeface="Times New Roman"/>
                        </a:rPr>
                        <a:t>1</a:t>
                      </a:r>
                      <a:endParaRPr lang="it-IT" sz="800" b="1" i="1">
                        <a:solidFill>
                          <a:srgbClr val="243F60"/>
                        </a:solidFill>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r>
                        <a:rPr lang="it-IT" sz="700" b="1" i="1">
                          <a:solidFill>
                            <a:srgbClr val="243F60"/>
                          </a:solidFill>
                          <a:latin typeface="Verdana"/>
                          <a:ea typeface="Times New Roman"/>
                          <a:cs typeface="Times New Roman"/>
                        </a:rPr>
                        <a:t>2</a:t>
                      </a:r>
                      <a:endParaRPr lang="it-IT" sz="800" b="1" i="1">
                        <a:solidFill>
                          <a:srgbClr val="243F60"/>
                        </a:solidFill>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r>
                        <a:rPr lang="it-IT" sz="700" b="1" i="1">
                          <a:solidFill>
                            <a:srgbClr val="243F60"/>
                          </a:solidFill>
                          <a:latin typeface="Verdana"/>
                          <a:ea typeface="Times New Roman"/>
                          <a:cs typeface="Times New Roman"/>
                        </a:rPr>
                        <a:t>3</a:t>
                      </a:r>
                      <a:endParaRPr lang="it-IT" sz="800" b="1" i="1">
                        <a:solidFill>
                          <a:srgbClr val="243F60"/>
                        </a:solidFill>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r>
                        <a:rPr lang="it-IT" sz="700" b="1" i="1">
                          <a:solidFill>
                            <a:srgbClr val="243F60"/>
                          </a:solidFill>
                          <a:latin typeface="Verdana"/>
                          <a:ea typeface="Times New Roman"/>
                          <a:cs typeface="Times New Roman"/>
                        </a:rPr>
                        <a:t>1</a:t>
                      </a:r>
                      <a:endParaRPr lang="it-IT" sz="800" b="1" i="1">
                        <a:solidFill>
                          <a:srgbClr val="243F60"/>
                        </a:solidFill>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r>
                        <a:rPr lang="it-IT" sz="700" b="1" i="1">
                          <a:solidFill>
                            <a:srgbClr val="243F60"/>
                          </a:solidFill>
                          <a:latin typeface="Verdana"/>
                          <a:ea typeface="Times New Roman"/>
                          <a:cs typeface="Times New Roman"/>
                        </a:rPr>
                        <a:t>2</a:t>
                      </a:r>
                      <a:endParaRPr lang="it-IT" sz="800" b="1" i="1">
                        <a:solidFill>
                          <a:srgbClr val="243F60"/>
                        </a:solidFill>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r>
                        <a:rPr lang="it-IT" sz="700" b="1" i="1">
                          <a:solidFill>
                            <a:srgbClr val="243F60"/>
                          </a:solidFill>
                          <a:latin typeface="Verdana"/>
                          <a:ea typeface="Times New Roman"/>
                          <a:cs typeface="Times New Roman"/>
                        </a:rPr>
                        <a:t>3</a:t>
                      </a:r>
                      <a:endParaRPr lang="it-IT" sz="800" b="1" i="1">
                        <a:solidFill>
                          <a:srgbClr val="243F60"/>
                        </a:solidFill>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156">
                <a:tc vMerge="1">
                  <a:txBody>
                    <a:bodyPr/>
                    <a:lstStyle/>
                    <a:p>
                      <a:endParaRPr lang="it-IT"/>
                    </a:p>
                  </a:txBody>
                  <a:tcPr/>
                </a:tc>
                <a:tc>
                  <a:txBody>
                    <a:bodyPr/>
                    <a:lstStyle/>
                    <a:p>
                      <a:pPr algn="l">
                        <a:lnSpc>
                          <a:spcPct val="115000"/>
                        </a:lnSpc>
                        <a:spcAft>
                          <a:spcPts val="1000"/>
                        </a:spcAft>
                      </a:pPr>
                      <a:r>
                        <a:rPr lang="it-IT" sz="1400" i="1" dirty="0">
                          <a:latin typeface="Verdana"/>
                          <a:ea typeface="Times New Roman"/>
                          <a:cs typeface="Times New Roman"/>
                        </a:rPr>
                        <a:t>Strumenti di rilevazione di </a:t>
                      </a:r>
                      <a:r>
                        <a:rPr lang="it-IT" sz="1400" i="1" dirty="0" err="1">
                          <a:latin typeface="Verdana"/>
                          <a:ea typeface="Times New Roman"/>
                          <a:cs typeface="Times New Roman"/>
                        </a:rPr>
                        <a:t>pre</a:t>
                      </a:r>
                      <a:r>
                        <a:rPr lang="it-IT" sz="1400" i="1" dirty="0">
                          <a:latin typeface="Verdana"/>
                          <a:ea typeface="Times New Roman"/>
                          <a:cs typeface="Times New Roman"/>
                        </a:rPr>
                        <a:t> - conoscenze </a:t>
                      </a:r>
                      <a:endParaRPr lang="it-IT" sz="1400" dirty="0">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471">
                <a:tc vMerge="1">
                  <a:txBody>
                    <a:bodyPr/>
                    <a:lstStyle/>
                    <a:p>
                      <a:endParaRPr lang="it-IT"/>
                    </a:p>
                  </a:txBody>
                  <a:tcPr/>
                </a:tc>
                <a:tc>
                  <a:txBody>
                    <a:bodyPr/>
                    <a:lstStyle/>
                    <a:p>
                      <a:pPr algn="l">
                        <a:lnSpc>
                          <a:spcPct val="115000"/>
                        </a:lnSpc>
                        <a:spcAft>
                          <a:spcPts val="1000"/>
                        </a:spcAft>
                      </a:pPr>
                      <a:r>
                        <a:rPr lang="it-IT" sz="1400" i="1" dirty="0">
                          <a:latin typeface="Verdana"/>
                          <a:ea typeface="Times New Roman"/>
                          <a:cs typeface="Times New Roman"/>
                        </a:rPr>
                        <a:t>Le fasi della didattica per Concetti e  sue funzioni </a:t>
                      </a:r>
                      <a:endParaRPr lang="it-IT" sz="1400" dirty="0">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61">
                <a:tc vMerge="1">
                  <a:txBody>
                    <a:bodyPr/>
                    <a:lstStyle/>
                    <a:p>
                      <a:endParaRPr lang="it-IT"/>
                    </a:p>
                  </a:txBody>
                  <a:tcPr/>
                </a:tc>
                <a:tc>
                  <a:txBody>
                    <a:bodyPr/>
                    <a:lstStyle/>
                    <a:p>
                      <a:pPr algn="l">
                        <a:lnSpc>
                          <a:spcPct val="115000"/>
                        </a:lnSpc>
                        <a:spcAft>
                          <a:spcPts val="1000"/>
                        </a:spcAft>
                      </a:pPr>
                      <a:r>
                        <a:rPr lang="it-IT" sz="1400" i="1" dirty="0">
                          <a:latin typeface="Verdana"/>
                          <a:ea typeface="Times New Roman"/>
                          <a:cs typeface="Times New Roman"/>
                        </a:rPr>
                        <a:t>La Conversazione clinica:funzione</a:t>
                      </a:r>
                      <a:endParaRPr lang="it-IT" sz="1400" dirty="0">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000"/>
                        </a:spcBef>
                        <a:spcAft>
                          <a:spcPts val="0"/>
                        </a:spcAft>
                      </a:pPr>
                      <a:endParaRPr lang="it-IT" sz="700" b="1" i="1">
                        <a:solidFill>
                          <a:srgbClr val="243F60"/>
                        </a:solidFill>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208">
                <a:tc vMerge="1">
                  <a:txBody>
                    <a:bodyPr/>
                    <a:lstStyle/>
                    <a:p>
                      <a:endParaRPr lang="it-IT"/>
                    </a:p>
                  </a:txBody>
                  <a:tcPr/>
                </a:tc>
                <a:tc>
                  <a:txBody>
                    <a:bodyPr/>
                    <a:lstStyle/>
                    <a:p>
                      <a:pPr algn="l">
                        <a:lnSpc>
                          <a:spcPct val="115000"/>
                        </a:lnSpc>
                        <a:spcAft>
                          <a:spcPts val="1000"/>
                        </a:spcAft>
                      </a:pPr>
                      <a:r>
                        <a:rPr lang="it-IT" sz="1400" i="1" dirty="0">
                          <a:latin typeface="Verdana"/>
                          <a:ea typeface="Times New Roman"/>
                          <a:cs typeface="Times New Roman"/>
                        </a:rPr>
                        <a:t>La Conversazione Clinica:modalità di attuazione </a:t>
                      </a:r>
                      <a:endParaRPr lang="it-IT" sz="1400" dirty="0">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260">
                <a:tc vMerge="1">
                  <a:txBody>
                    <a:bodyPr/>
                    <a:lstStyle/>
                    <a:p>
                      <a:endParaRPr lang="it-IT"/>
                    </a:p>
                  </a:txBody>
                  <a:tcPr/>
                </a:tc>
                <a:tc>
                  <a:txBody>
                    <a:bodyPr/>
                    <a:lstStyle/>
                    <a:p>
                      <a:pPr algn="l">
                        <a:lnSpc>
                          <a:spcPct val="115000"/>
                        </a:lnSpc>
                        <a:spcAft>
                          <a:spcPts val="1000"/>
                        </a:spcAft>
                      </a:pPr>
                      <a:r>
                        <a:rPr lang="it-IT" sz="1400" i="1" dirty="0">
                          <a:latin typeface="Verdana"/>
                          <a:ea typeface="Times New Roman"/>
                          <a:cs typeface="Times New Roman"/>
                        </a:rPr>
                        <a:t>Stesura delle  domande per realizzare una Conversazione Clinica</a:t>
                      </a:r>
                      <a:endParaRPr lang="it-IT" sz="1400" dirty="0">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472">
                <a:tc vMerge="1">
                  <a:txBody>
                    <a:bodyPr/>
                    <a:lstStyle/>
                    <a:p>
                      <a:endParaRPr lang="it-IT"/>
                    </a:p>
                  </a:txBody>
                  <a:tcPr/>
                </a:tc>
                <a:tc>
                  <a:txBody>
                    <a:bodyPr/>
                    <a:lstStyle/>
                    <a:p>
                      <a:pPr algn="l">
                        <a:lnSpc>
                          <a:spcPct val="115000"/>
                        </a:lnSpc>
                        <a:spcAft>
                          <a:spcPts val="1000"/>
                        </a:spcAft>
                      </a:pPr>
                      <a:r>
                        <a:rPr lang="it-IT" sz="1400" i="1" dirty="0">
                          <a:latin typeface="Verdana"/>
                          <a:ea typeface="Times New Roman"/>
                          <a:cs typeface="Times New Roman"/>
                        </a:rPr>
                        <a:t>Analisi di protocollo di Conversazione Clinica</a:t>
                      </a:r>
                      <a:endParaRPr lang="it-IT" sz="1400" dirty="0">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208">
                <a:tc vMerge="1">
                  <a:txBody>
                    <a:bodyPr/>
                    <a:lstStyle/>
                    <a:p>
                      <a:endParaRPr lang="it-IT"/>
                    </a:p>
                  </a:txBody>
                  <a:tcPr/>
                </a:tc>
                <a:tc>
                  <a:txBody>
                    <a:bodyPr/>
                    <a:lstStyle/>
                    <a:p>
                      <a:pPr algn="l">
                        <a:lnSpc>
                          <a:spcPct val="115000"/>
                        </a:lnSpc>
                        <a:spcAft>
                          <a:spcPts val="0"/>
                        </a:spcAft>
                      </a:pPr>
                      <a:r>
                        <a:rPr lang="it-IT" sz="1400" i="1" dirty="0">
                          <a:latin typeface="Verdana"/>
                          <a:ea typeface="Times New Roman"/>
                          <a:cs typeface="Times New Roman"/>
                        </a:rPr>
                        <a:t>Matrice cognitiva</a:t>
                      </a:r>
                      <a:endParaRPr lang="it-IT" sz="1400" dirty="0">
                        <a:latin typeface="Calibri"/>
                        <a:ea typeface="Times New Roman"/>
                        <a:cs typeface="Times New Roman"/>
                      </a:endParaRPr>
                    </a:p>
                    <a:p>
                      <a:pPr algn="l">
                        <a:lnSpc>
                          <a:spcPct val="115000"/>
                        </a:lnSpc>
                        <a:spcAft>
                          <a:spcPts val="0"/>
                        </a:spcAft>
                      </a:pPr>
                      <a:r>
                        <a:rPr lang="it-IT" sz="1400" i="1" dirty="0">
                          <a:latin typeface="Verdana"/>
                          <a:ea typeface="Times New Roman"/>
                          <a:cs typeface="Times New Roman"/>
                        </a:rPr>
                        <a:t>Compito di Apprendimento</a:t>
                      </a:r>
                      <a:endParaRPr lang="it-IT" sz="1400" dirty="0">
                        <a:latin typeface="Calibri"/>
                        <a:ea typeface="Times New Roman"/>
                        <a:cs typeface="Times New Roman"/>
                      </a:endParaRPr>
                    </a:p>
                    <a:p>
                      <a:pPr algn="l">
                        <a:lnSpc>
                          <a:spcPct val="115000"/>
                        </a:lnSpc>
                        <a:spcAft>
                          <a:spcPts val="0"/>
                        </a:spcAft>
                      </a:pPr>
                      <a:r>
                        <a:rPr lang="it-IT" sz="1400" i="1" dirty="0">
                          <a:latin typeface="Verdana"/>
                          <a:ea typeface="Times New Roman"/>
                          <a:cs typeface="Times New Roman"/>
                        </a:rPr>
                        <a:t>Rete Concettuale </a:t>
                      </a:r>
                      <a:endParaRPr lang="it-IT" sz="1400" dirty="0">
                        <a:latin typeface="Calibri"/>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dirty="0">
                        <a:latin typeface="Verdana"/>
                        <a:ea typeface="Times New Roman"/>
                        <a:cs typeface="Times New Roman"/>
                      </a:endParaRPr>
                    </a:p>
                  </a:txBody>
                  <a:tcPr marL="33158" marR="33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24240931" cy="1636305"/>
          </a:xfrm>
          <a:prstGeom prst="rect">
            <a:avLst/>
          </a:prstGeom>
          <a:noFill/>
          <a:ln w="9525">
            <a:noFill/>
            <a:miter lim="800000"/>
            <a:headEnd/>
            <a:tailEnd/>
          </a:ln>
          <a:effectLst/>
        </p:spPr>
        <p:txBody>
          <a:bodyPr vert="horz" wrap="non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000" b="1" dirty="0" smtClean="0">
              <a:latin typeface="Verdana"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III INCONTRO </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CONTRATTO FORMATIVO</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Il Contratto Formativo rappresenta l</a:t>
            </a:r>
            <a:r>
              <a:rPr kumimoji="0" lang="it-IT" sz="1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it-IT" sz="10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incipit di qualsiasi attivit</a:t>
            </a:r>
            <a:r>
              <a:rPr kumimoji="0" lang="it-IT" sz="1000" b="1" i="0" u="none" strike="noStrike" cap="none" normalizeH="0" baseline="0" dirty="0" smtClean="0">
                <a:ln>
                  <a:noFill/>
                </a:ln>
                <a:solidFill>
                  <a:schemeClr val="tx1"/>
                </a:solidFill>
                <a:effectLst/>
                <a:latin typeface="Calibri"/>
                <a:ea typeface="Times New Roman" pitchFamily="18" charset="0"/>
                <a:cs typeface="Times New Roman" pitchFamily="18" charset="0"/>
              </a:rPr>
              <a:t>à</a:t>
            </a:r>
            <a:r>
              <a:rPr kumimoji="0" lang="it-IT" sz="10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formativa.</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E</a:t>
            </a:r>
            <a:r>
              <a:rPr kumimoji="0" lang="it-IT" sz="1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it-IT" sz="10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un momento fondamentale per dare la parola al docente e ai partecipanti al fine di chiarire le finalit</a:t>
            </a:r>
            <a:r>
              <a:rPr kumimoji="0" lang="it-IT" sz="1000" b="0" i="0" u="none" strike="noStrike" cap="none" normalizeH="0" baseline="0" dirty="0" smtClean="0">
                <a:ln>
                  <a:noFill/>
                </a:ln>
                <a:solidFill>
                  <a:schemeClr val="tx1"/>
                </a:solidFill>
                <a:effectLst/>
                <a:latin typeface="Calibri"/>
                <a:ea typeface="Times New Roman" pitchFamily="18" charset="0"/>
                <a:cs typeface="Times New Roman" pitchFamily="18" charset="0"/>
              </a:rPr>
              <a:t>à</a:t>
            </a:r>
            <a:r>
              <a:rPr kumimoji="0" lang="it-IT" sz="10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del Corso e le aspettative dei Soggetti in apprendimento. Questa scheda </a:t>
            </a:r>
            <a:r>
              <a:rPr kumimoji="0" lang="it-IT" sz="1000" b="0" i="0" u="none" strike="noStrike" cap="none" normalizeH="0" baseline="0" dirty="0" smtClean="0">
                <a:ln>
                  <a:noFill/>
                </a:ln>
                <a:solidFill>
                  <a:schemeClr val="tx1"/>
                </a:solidFill>
                <a:effectLst/>
                <a:latin typeface="Calibri"/>
                <a:ea typeface="Times New Roman" pitchFamily="18" charset="0"/>
                <a:cs typeface="Times New Roman" pitchFamily="18" charset="0"/>
              </a:rPr>
              <a:t>è</a:t>
            </a:r>
            <a:r>
              <a:rPr kumimoji="0" lang="it-IT" sz="10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uno strumento di autovalutazione che  esplicita nel dettaglio  gli obiettivi dell</a:t>
            </a:r>
            <a:r>
              <a:rPr kumimoji="0" lang="it-IT" sz="1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it-IT" sz="10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Offerta Formativa e che chiede al partecipante di indicare il livello di padronanza degli stessi prime e dopo il Corso.</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1"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Apportare una crocetta sotto il livello prescelto. (Scala di riferimento: = 1 nessuna o poca padronanza; 3 = ottima padronanza)</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457200" y="285728"/>
            <a:ext cx="8229600" cy="642942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algn="ctr">
              <a:buNone/>
            </a:pPr>
            <a:r>
              <a:rPr lang="it-IT" sz="8000" b="1" dirty="0" smtClean="0"/>
              <a:t>Attività n.1</a:t>
            </a:r>
          </a:p>
          <a:p>
            <a:pPr>
              <a:buNone/>
            </a:pPr>
            <a:r>
              <a:rPr lang="it-IT" sz="4800" b="1" dirty="0" smtClean="0"/>
              <a:t>Questionario</a:t>
            </a:r>
          </a:p>
          <a:p>
            <a:pPr lvl="0">
              <a:buNone/>
            </a:pPr>
            <a:r>
              <a:rPr lang="it-IT" sz="4800" dirty="0" smtClean="0"/>
              <a:t>1. Quali di questi strumenti usate in classe:</a:t>
            </a:r>
          </a:p>
          <a:p>
            <a:pPr lvl="0">
              <a:buNone/>
            </a:pPr>
            <a:r>
              <a:rPr lang="it-IT" sz="4800" dirty="0" smtClean="0"/>
              <a:t>□ Questionario</a:t>
            </a:r>
          </a:p>
          <a:p>
            <a:pPr lvl="0">
              <a:buNone/>
            </a:pPr>
            <a:r>
              <a:rPr lang="it-IT" sz="4800" dirty="0" smtClean="0"/>
              <a:t>□ Brain-storming</a:t>
            </a:r>
          </a:p>
          <a:p>
            <a:pPr lvl="0">
              <a:buNone/>
            </a:pPr>
            <a:r>
              <a:rPr lang="it-IT" sz="4800" dirty="0" smtClean="0"/>
              <a:t>□ </a:t>
            </a:r>
            <a:r>
              <a:rPr lang="it-IT" sz="4800" dirty="0" err="1" smtClean="0"/>
              <a:t>Discussione</a:t>
            </a:r>
            <a:r>
              <a:rPr lang="it-IT" sz="4800" dirty="0" smtClean="0"/>
              <a:t> </a:t>
            </a:r>
          </a:p>
          <a:p>
            <a:pPr lvl="0">
              <a:buNone/>
            </a:pPr>
            <a:r>
              <a:rPr lang="it-IT" sz="4800" dirty="0" smtClean="0"/>
              <a:t>□ Conversazione Clinica</a:t>
            </a:r>
          </a:p>
          <a:p>
            <a:pPr lvl="0">
              <a:buNone/>
            </a:pPr>
            <a:r>
              <a:rPr lang="it-IT" sz="4800" dirty="0" smtClean="0"/>
              <a:t>□ Altro ( specificare)</a:t>
            </a:r>
            <a:r>
              <a:rPr lang="it-IT" sz="4800" dirty="0" err="1" smtClean="0"/>
              <a:t>……………………………………………………………………</a:t>
            </a:r>
            <a:r>
              <a:rPr lang="it-IT" sz="4800" dirty="0" smtClean="0"/>
              <a:t>..</a:t>
            </a:r>
          </a:p>
          <a:p>
            <a:pPr>
              <a:buNone/>
            </a:pPr>
            <a:r>
              <a:rPr lang="it-IT" sz="4800" dirty="0" smtClean="0"/>
              <a:t> </a:t>
            </a:r>
          </a:p>
          <a:p>
            <a:pPr>
              <a:buNone/>
            </a:pPr>
            <a:r>
              <a:rPr lang="it-IT" sz="4800" dirty="0" smtClean="0"/>
              <a:t> </a:t>
            </a:r>
          </a:p>
          <a:p>
            <a:pPr>
              <a:buNone/>
            </a:pPr>
            <a:r>
              <a:rPr lang="it-IT" sz="4800" dirty="0" smtClean="0"/>
              <a:t>      2. Quando li usate?</a:t>
            </a:r>
          </a:p>
          <a:p>
            <a:pPr lvl="0">
              <a:buNone/>
            </a:pPr>
            <a:r>
              <a:rPr lang="it-IT" sz="4800" dirty="0" smtClean="0"/>
              <a:t>□ Prima di un’attività didattica. (Specificare quale/i)</a:t>
            </a:r>
          </a:p>
          <a:p>
            <a:pPr lvl="0">
              <a:buNone/>
            </a:pPr>
            <a:r>
              <a:rPr lang="it-IT" sz="4800" dirty="0" smtClean="0"/>
              <a:t>□ Per quali ragione li usate?</a:t>
            </a:r>
          </a:p>
          <a:p>
            <a:pPr>
              <a:buNone/>
            </a:pPr>
            <a:r>
              <a:rPr lang="it-IT" sz="4800" dirty="0" err="1" smtClean="0"/>
              <a:t>……………………………………………………………………………………………………</a:t>
            </a:r>
            <a:endParaRPr lang="it-IT" sz="4800" dirty="0" smtClean="0"/>
          </a:p>
          <a:p>
            <a:pPr>
              <a:buNone/>
            </a:pPr>
            <a:r>
              <a:rPr lang="it-IT" sz="4800" dirty="0" smtClean="0"/>
              <a:t> </a:t>
            </a:r>
          </a:p>
          <a:p>
            <a:pPr lvl="0">
              <a:buNone/>
            </a:pPr>
            <a:r>
              <a:rPr lang="it-IT" sz="4800" dirty="0" smtClean="0"/>
              <a:t>□ Durante l’attività didattica (Specificare quale)</a:t>
            </a:r>
          </a:p>
          <a:p>
            <a:pPr lvl="0">
              <a:buNone/>
            </a:pPr>
            <a:r>
              <a:rPr lang="it-IT" sz="4800" dirty="0" smtClean="0"/>
              <a:t>□ Per quali ragione li usate?</a:t>
            </a:r>
          </a:p>
          <a:p>
            <a:pPr lvl="0">
              <a:buNone/>
            </a:pPr>
            <a:r>
              <a:rPr lang="it-IT" sz="4800" dirty="0" err="1" smtClean="0"/>
              <a:t>………………………………………………………………………………………………………………………………………………………………</a:t>
            </a:r>
            <a:endParaRPr lang="it-IT" sz="4800" dirty="0" smtClean="0"/>
          </a:p>
          <a:p>
            <a:pPr lvl="0">
              <a:buNone/>
            </a:pPr>
            <a:r>
              <a:rPr lang="it-IT" sz="4800" dirty="0" smtClean="0"/>
              <a:t>□ Alla fine dell’attività didattica (Specificare quale)</a:t>
            </a:r>
          </a:p>
          <a:p>
            <a:pPr lvl="0">
              <a:buNone/>
            </a:pPr>
            <a:r>
              <a:rPr lang="it-IT" sz="4800" dirty="0" smtClean="0"/>
              <a:t>□ Per quali ragione li usate?</a:t>
            </a:r>
          </a:p>
          <a:p>
            <a:pPr lvl="0">
              <a:buNone/>
            </a:pPr>
            <a:r>
              <a:rPr lang="it-IT" sz="4800" dirty="0" err="1" smtClean="0"/>
              <a:t>………………………………………………………………………………………………………………………………………………………………</a:t>
            </a:r>
            <a:endParaRPr lang="it-IT" sz="4800" dirty="0" smtClean="0"/>
          </a:p>
          <a:p>
            <a:pPr>
              <a:buNone/>
            </a:pPr>
            <a:r>
              <a:rPr lang="it-IT" sz="4800" dirty="0" smtClean="0"/>
              <a:t> </a:t>
            </a:r>
          </a:p>
          <a:p>
            <a:pPr lvl="0">
              <a:buNone/>
            </a:pPr>
            <a:r>
              <a:rPr lang="it-IT" sz="4800" dirty="0" smtClean="0"/>
              <a:t>Specificando di quale strumento si parla, indicate se le conoscenze ottenute servono per:</a:t>
            </a:r>
          </a:p>
          <a:p>
            <a:pPr lvl="0">
              <a:buNone/>
            </a:pPr>
            <a:r>
              <a:rPr lang="it-IT" sz="4800" dirty="0" smtClean="0"/>
              <a:t>□ Valutare</a:t>
            </a:r>
          </a:p>
          <a:p>
            <a:pPr lvl="0">
              <a:buNone/>
            </a:pPr>
            <a:r>
              <a:rPr lang="it-IT" sz="4800" dirty="0" smtClean="0"/>
              <a:t>□ Diagnosticare</a:t>
            </a:r>
          </a:p>
          <a:p>
            <a:pPr lvl="0">
              <a:buNone/>
            </a:pPr>
            <a:r>
              <a:rPr lang="it-IT" sz="4800" dirty="0" smtClean="0"/>
              <a:t>□ Programmare</a:t>
            </a:r>
          </a:p>
          <a:p>
            <a:pPr lvl="0">
              <a:buNone/>
            </a:pPr>
            <a:r>
              <a:rPr lang="it-IT" sz="4800" dirty="0" smtClean="0"/>
              <a:t>□ Classificare</a:t>
            </a:r>
          </a:p>
          <a:p>
            <a:pPr lvl="0">
              <a:buNone/>
            </a:pPr>
            <a:r>
              <a:rPr lang="it-IT" sz="4800" dirty="0" smtClean="0"/>
              <a:t>□ Ricercare</a:t>
            </a:r>
          </a:p>
          <a:p>
            <a:pPr>
              <a:buNone/>
            </a:pPr>
            <a:r>
              <a:rPr lang="it-IT" sz="4800" dirty="0" smtClean="0"/>
              <a:t> </a:t>
            </a:r>
          </a:p>
          <a:p>
            <a:pPr lvl="0">
              <a:buNone/>
            </a:pPr>
            <a:r>
              <a:rPr lang="it-IT" sz="4800" dirty="0" smtClean="0"/>
              <a:t>Quali degli  strumenti citati sono più graditi agli allievi?</a:t>
            </a:r>
          </a:p>
          <a:p>
            <a:pPr>
              <a:buNone/>
            </a:pPr>
            <a:r>
              <a:rPr lang="it-IT" sz="4800" dirty="0" err="1" smtClean="0"/>
              <a:t>……………………………………………………………………………………………………</a:t>
            </a:r>
            <a:r>
              <a:rPr lang="it-IT" sz="4800" dirty="0" smtClean="0"/>
              <a:t>.</a:t>
            </a:r>
          </a:p>
          <a:p>
            <a:pPr>
              <a:buNone/>
            </a:pPr>
            <a:r>
              <a:rPr lang="it-IT" sz="4800" dirty="0" smtClean="0"/>
              <a:t> </a:t>
            </a:r>
          </a:p>
          <a:p>
            <a:pPr lvl="0">
              <a:buNone/>
            </a:pPr>
            <a:r>
              <a:rPr lang="it-IT" sz="4800" dirty="0" smtClean="0"/>
              <a:t>Perché?</a:t>
            </a:r>
          </a:p>
          <a:p>
            <a:pPr>
              <a:buNone/>
            </a:pPr>
            <a:r>
              <a:rPr lang="it-IT" sz="4800" dirty="0" err="1" smtClean="0"/>
              <a:t>……………………………………………………………………………………………………</a:t>
            </a:r>
            <a:endParaRPr lang="it-IT" sz="4800" dirty="0" smtClean="0"/>
          </a:p>
          <a:p>
            <a:r>
              <a:rPr lang="it-IT" sz="4800" dirty="0" smtClean="0"/>
              <a:t> </a:t>
            </a:r>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ChangeArrowheads="1"/>
          </p:cNvSpPr>
          <p:nvPr/>
        </p:nvSpPr>
        <p:spPr bwMode="auto">
          <a:xfrm>
            <a:off x="395288" y="184150"/>
            <a:ext cx="1223962" cy="823913"/>
          </a:xfrm>
          <a:prstGeom prst="rect">
            <a:avLst/>
          </a:prstGeom>
          <a:noFill/>
          <a:ln w="9525">
            <a:noFill/>
            <a:miter lim="800000"/>
            <a:headEnd/>
            <a:tailEnd/>
          </a:ln>
          <a:effectLst/>
        </p:spPr>
        <p:txBody>
          <a:bodyPr anchor="ctr">
            <a:spAutoFit/>
          </a:bodyPr>
          <a:lstStyle/>
          <a:p>
            <a:r>
              <a:rPr lang="it-IT" sz="1000" b="1">
                <a:cs typeface="Times New Roman" pitchFamily="18" charset="0"/>
              </a:rPr>
              <a:t>LA DIDATTICA PER</a:t>
            </a:r>
          </a:p>
          <a:p>
            <a:r>
              <a:rPr lang="it-IT" sz="1000" b="1">
                <a:cs typeface="Times New Roman" pitchFamily="18" charset="0"/>
              </a:rPr>
              <a:t> CONCETTI</a:t>
            </a:r>
            <a:endParaRPr lang="it-IT" sz="1400"/>
          </a:p>
          <a:p>
            <a:pPr eaLnBrk="0" hangingPunct="0"/>
            <a:endParaRPr lang="it-IT"/>
          </a:p>
        </p:txBody>
      </p:sp>
      <p:pic>
        <p:nvPicPr>
          <p:cNvPr id="29700" name="Picture 4"/>
          <p:cNvPicPr>
            <a:picLocks noChangeAspect="1" noChangeArrowheads="1"/>
          </p:cNvPicPr>
          <p:nvPr/>
        </p:nvPicPr>
        <p:blipFill>
          <a:blip r:embed="rId2"/>
          <a:srcRect/>
          <a:stretch>
            <a:fillRect/>
          </a:stretch>
        </p:blipFill>
        <p:spPr bwMode="auto">
          <a:xfrm>
            <a:off x="1692275" y="0"/>
            <a:ext cx="6624638" cy="6496050"/>
          </a:xfrm>
          <a:prstGeom prst="rect">
            <a:avLst/>
          </a:prstGeom>
          <a:noFill/>
        </p:spPr>
      </p:pic>
      <p:sp>
        <p:nvSpPr>
          <p:cNvPr id="29702" name="Rectangle 6"/>
          <p:cNvSpPr>
            <a:spLocks noChangeArrowheads="1"/>
          </p:cNvSpPr>
          <p:nvPr/>
        </p:nvSpPr>
        <p:spPr bwMode="auto">
          <a:xfrm>
            <a:off x="1168400" y="643255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Attività n.2</a:t>
            </a:r>
            <a:br>
              <a:rPr lang="it-IT" b="1" dirty="0" smtClean="0"/>
            </a:br>
            <a:endParaRPr lang="it-IT" dirty="0"/>
          </a:p>
        </p:txBody>
      </p:sp>
      <p:sp>
        <p:nvSpPr>
          <p:cNvPr id="3" name="Segnaposto contenuto 2"/>
          <p:cNvSpPr>
            <a:spLocks noGrp="1"/>
          </p:cNvSpPr>
          <p:nvPr>
            <p:ph idx="1"/>
          </p:nvPr>
        </p:nvSpPr>
        <p:spPr/>
        <p:txBody>
          <a:bodyPr>
            <a:normAutofit lnSpcReduction="10000"/>
          </a:bodyPr>
          <a:lstStyle/>
          <a:p>
            <a:pPr>
              <a:buNone/>
            </a:pPr>
            <a:endParaRPr lang="it-IT" dirty="0" smtClean="0"/>
          </a:p>
          <a:p>
            <a:pPr lvl="0"/>
            <a:r>
              <a:rPr lang="it-IT" b="1" dirty="0" smtClean="0"/>
              <a:t>A che cosa vi fa pensare la strategia didattica della Conversazione Clinica?</a:t>
            </a:r>
            <a:endParaRPr lang="it-IT" dirty="0" smtClean="0"/>
          </a:p>
          <a:p>
            <a:pPr lvl="0"/>
            <a:r>
              <a:rPr lang="it-IT" b="1" dirty="0" smtClean="0"/>
              <a:t>Che cosa è la Conversazione Clinica?</a:t>
            </a:r>
            <a:endParaRPr lang="it-IT" dirty="0" smtClean="0"/>
          </a:p>
          <a:p>
            <a:pPr lvl="0"/>
            <a:r>
              <a:rPr lang="it-IT" b="1" dirty="0" smtClean="0"/>
              <a:t>Quando si usa la</a:t>
            </a:r>
            <a:r>
              <a:rPr lang="it-IT" dirty="0" smtClean="0"/>
              <a:t> </a:t>
            </a:r>
            <a:r>
              <a:rPr lang="it-IT" b="1" dirty="0" smtClean="0"/>
              <a:t>Conversazione Clinica?</a:t>
            </a:r>
            <a:endParaRPr lang="it-IT" dirty="0" smtClean="0"/>
          </a:p>
          <a:p>
            <a:pPr lvl="0"/>
            <a:r>
              <a:rPr lang="it-IT" b="1" dirty="0" smtClean="0"/>
              <a:t>Come si fa la Conversazione Clinica?</a:t>
            </a:r>
          </a:p>
          <a:p>
            <a:pPr lvl="0"/>
            <a:r>
              <a:rPr lang="it-IT" b="1" dirty="0" smtClean="0"/>
              <a:t>A che cosa serve la Conversazione Clinica?</a:t>
            </a:r>
            <a:endParaRPr lang="it-IT" dirty="0" smtClean="0"/>
          </a:p>
          <a:p>
            <a:r>
              <a:rPr lang="it-IT" b="1" dirty="0" err="1" smtClean="0"/>
              <a:t>………………………………………………</a:t>
            </a:r>
            <a:endParaRPr lang="it-IT" dirty="0" smtClean="0"/>
          </a:p>
          <a:p>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Oval 9"/>
          <p:cNvSpPr>
            <a:spLocks noChangeArrowheads="1"/>
          </p:cNvSpPr>
          <p:nvPr/>
        </p:nvSpPr>
        <p:spPr bwMode="auto">
          <a:xfrm>
            <a:off x="246063" y="2286000"/>
            <a:ext cx="1257300" cy="8001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058" name="Oval 10"/>
          <p:cNvSpPr>
            <a:spLocks noChangeArrowheads="1"/>
          </p:cNvSpPr>
          <p:nvPr/>
        </p:nvSpPr>
        <p:spPr bwMode="auto">
          <a:xfrm>
            <a:off x="1731963" y="2286000"/>
            <a:ext cx="1257300" cy="8001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059" name="Oval 11"/>
          <p:cNvSpPr>
            <a:spLocks noChangeArrowheads="1"/>
          </p:cNvSpPr>
          <p:nvPr/>
        </p:nvSpPr>
        <p:spPr bwMode="auto">
          <a:xfrm>
            <a:off x="3446463" y="1906588"/>
            <a:ext cx="1136650" cy="8001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060" name="Oval 12"/>
          <p:cNvSpPr>
            <a:spLocks noChangeArrowheads="1"/>
          </p:cNvSpPr>
          <p:nvPr/>
        </p:nvSpPr>
        <p:spPr bwMode="auto">
          <a:xfrm>
            <a:off x="5040313" y="1906588"/>
            <a:ext cx="1035050" cy="8001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051" name="Oval 3"/>
          <p:cNvSpPr>
            <a:spLocks noChangeArrowheads="1"/>
          </p:cNvSpPr>
          <p:nvPr/>
        </p:nvSpPr>
        <p:spPr bwMode="auto">
          <a:xfrm>
            <a:off x="4132263" y="2830513"/>
            <a:ext cx="1257300" cy="65087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065" name="Line 17"/>
          <p:cNvSpPr>
            <a:spLocks noChangeShapeType="1"/>
          </p:cNvSpPr>
          <p:nvPr/>
        </p:nvSpPr>
        <p:spPr bwMode="auto">
          <a:xfrm>
            <a:off x="2754313" y="1050925"/>
            <a:ext cx="13716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0" name="Oval 2"/>
          <p:cNvSpPr>
            <a:spLocks noChangeArrowheads="1"/>
          </p:cNvSpPr>
          <p:nvPr/>
        </p:nvSpPr>
        <p:spPr bwMode="auto">
          <a:xfrm>
            <a:off x="1017588" y="2830513"/>
            <a:ext cx="1257300" cy="6175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056" name="Line 8"/>
          <p:cNvSpPr>
            <a:spLocks noChangeShapeType="1"/>
          </p:cNvSpPr>
          <p:nvPr/>
        </p:nvSpPr>
        <p:spPr bwMode="auto">
          <a:xfrm>
            <a:off x="4457700" y="2890838"/>
            <a:ext cx="4572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054" name="Line 6"/>
          <p:cNvSpPr>
            <a:spLocks noChangeShapeType="1"/>
          </p:cNvSpPr>
          <p:nvPr/>
        </p:nvSpPr>
        <p:spPr bwMode="auto">
          <a:xfrm>
            <a:off x="4000500" y="2879725"/>
            <a:ext cx="342900" cy="1143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055" name="Line 7"/>
          <p:cNvSpPr>
            <a:spLocks noChangeShapeType="1"/>
          </p:cNvSpPr>
          <p:nvPr/>
        </p:nvSpPr>
        <p:spPr bwMode="auto">
          <a:xfrm flipH="1">
            <a:off x="4914900" y="2879725"/>
            <a:ext cx="342900" cy="1143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066" name="Rectangle 18"/>
          <p:cNvSpPr>
            <a:spLocks noChangeArrowheads="1"/>
          </p:cNvSpPr>
          <p:nvPr/>
        </p:nvSpPr>
        <p:spPr bwMode="auto">
          <a:xfrm>
            <a:off x="142844" y="1000108"/>
            <a:ext cx="6126163" cy="4229100"/>
          </a:xfrm>
          <a:prstGeom prst="rect">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it-IT" dirty="0"/>
          </a:p>
        </p:txBody>
      </p:sp>
      <p:sp>
        <p:nvSpPr>
          <p:cNvPr id="2049" name="AutoShape 1"/>
          <p:cNvSpPr>
            <a:spLocks noChangeArrowheads="1"/>
          </p:cNvSpPr>
          <p:nvPr/>
        </p:nvSpPr>
        <p:spPr bwMode="auto">
          <a:xfrm>
            <a:off x="4457700" y="2854325"/>
            <a:ext cx="457200" cy="457200"/>
          </a:xfrm>
          <a:prstGeom prst="downArrow">
            <a:avLst>
              <a:gd name="adj1" fmla="val 65278"/>
              <a:gd name="adj2" fmla="val 19444"/>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it-IT"/>
          </a:p>
        </p:txBody>
      </p:sp>
      <p:sp>
        <p:nvSpPr>
          <p:cNvPr id="2064" name="Oval 16"/>
          <p:cNvSpPr>
            <a:spLocks noChangeArrowheads="1"/>
          </p:cNvSpPr>
          <p:nvPr/>
        </p:nvSpPr>
        <p:spPr bwMode="auto">
          <a:xfrm>
            <a:off x="457200" y="1454150"/>
            <a:ext cx="914400" cy="13049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A.I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63" name="Oval 15"/>
          <p:cNvSpPr>
            <a:spLocks noChangeArrowheads="1"/>
          </p:cNvSpPr>
          <p:nvPr/>
        </p:nvSpPr>
        <p:spPr bwMode="auto">
          <a:xfrm>
            <a:off x="1714500" y="1454150"/>
            <a:ext cx="914400" cy="12287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S.A.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Oval 13"/>
          <p:cNvSpPr>
            <a:spLocks noChangeArrowheads="1"/>
          </p:cNvSpPr>
          <p:nvPr/>
        </p:nvSpPr>
        <p:spPr bwMode="auto">
          <a:xfrm>
            <a:off x="3429000" y="1870075"/>
            <a:ext cx="914400" cy="12668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A.I.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Oval 14"/>
          <p:cNvSpPr>
            <a:spLocks noChangeArrowheads="1"/>
          </p:cNvSpPr>
          <p:nvPr/>
        </p:nvSpPr>
        <p:spPr bwMode="auto">
          <a:xfrm>
            <a:off x="5029200" y="1870075"/>
            <a:ext cx="914400" cy="117157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S.A.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Oval 4"/>
          <p:cNvSpPr>
            <a:spLocks noChangeArrowheads="1"/>
          </p:cNvSpPr>
          <p:nvPr/>
        </p:nvSpPr>
        <p:spPr bwMode="auto">
          <a:xfrm>
            <a:off x="4229100" y="2819400"/>
            <a:ext cx="914400" cy="10287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Og.C..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Oval 5"/>
          <p:cNvSpPr>
            <a:spLocks noChangeArrowheads="1"/>
          </p:cNvSpPr>
          <p:nvPr/>
        </p:nvSpPr>
        <p:spPr bwMode="auto">
          <a:xfrm>
            <a:off x="1028700" y="2835275"/>
            <a:ext cx="914400" cy="11747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Og.C..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6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068" name="Rectangle 20"/>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69" name="Rectangle 21"/>
          <p:cNvSpPr>
            <a:spLocks noChangeArrowheads="1"/>
          </p:cNvSpPr>
          <p:nvPr/>
        </p:nvSpPr>
        <p:spPr bwMode="auto">
          <a:xfrm>
            <a:off x="500034" y="1000108"/>
            <a:ext cx="5612755"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 ALLA  PROFESSIONALITA’                                           alla RELAZIONE</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2" name="Rectangle 24"/>
          <p:cNvSpPr>
            <a:spLocks noChangeArrowheads="1"/>
          </p:cNvSpPr>
          <p:nvPr/>
        </p:nvSpPr>
        <p:spPr bwMode="auto">
          <a:xfrm>
            <a:off x="0" y="1371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75" name="Rectangle 27"/>
          <p:cNvSpPr>
            <a:spLocks noChangeArrowheads="1"/>
          </p:cNvSpPr>
          <p:nvPr/>
        </p:nvSpPr>
        <p:spPr bwMode="auto">
          <a:xfrm>
            <a:off x="0" y="1828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76" name="Rectangle 28"/>
          <p:cNvSpPr>
            <a:spLocks noChangeArrowheads="1"/>
          </p:cNvSpPr>
          <p:nvPr/>
        </p:nvSpPr>
        <p:spPr bwMode="auto">
          <a:xfrm>
            <a:off x="0" y="2286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077" name="Rectangle 29"/>
          <p:cNvSpPr>
            <a:spLocks noChangeArrowheads="1"/>
          </p:cNvSpPr>
          <p:nvPr/>
        </p:nvSpPr>
        <p:spPr bwMode="auto">
          <a:xfrm>
            <a:off x="0" y="2743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GB"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78" name="Rectangle 30"/>
          <p:cNvSpPr>
            <a:spLocks noChangeArrowheads="1"/>
          </p:cNvSpPr>
          <p:nvPr/>
        </p:nvSpPr>
        <p:spPr bwMode="auto">
          <a:xfrm>
            <a:off x="0" y="2743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81" name="Rectangle 33"/>
          <p:cNvSpPr>
            <a:spLocks noChangeArrowheads="1"/>
          </p:cNvSpPr>
          <p:nvPr/>
        </p:nvSpPr>
        <p:spPr bwMode="auto">
          <a:xfrm>
            <a:off x="0" y="2743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82" name="Rectangle 34"/>
          <p:cNvSpPr>
            <a:spLocks noChangeArrowheads="1"/>
          </p:cNvSpPr>
          <p:nvPr/>
        </p:nvSpPr>
        <p:spPr bwMode="auto">
          <a:xfrm>
            <a:off x="4286248" y="5000637"/>
            <a:ext cx="64294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
            </a:r>
            <a:br>
              <a:rPr kumimoji="0" lang="it-IT" sz="1800" b="0" i="0" u="none" strike="noStrike" cap="none" normalizeH="0" baseline="0" dirty="0" smtClean="0">
                <a:ln>
                  <a:noFill/>
                </a:ln>
                <a:solidFill>
                  <a:schemeClr val="tx1"/>
                </a:solidFill>
                <a:effectLst/>
                <a:latin typeface="Arial" pitchFamily="34" charset="0"/>
                <a:cs typeface="Arial" pitchFamily="34" charset="0"/>
              </a:rPr>
            </a:b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it-IT"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CasellaDiTesto 31"/>
          <p:cNvSpPr txBox="1"/>
          <p:nvPr/>
        </p:nvSpPr>
        <p:spPr>
          <a:xfrm>
            <a:off x="4214810" y="4143380"/>
            <a:ext cx="857256" cy="369332"/>
          </a:xfrm>
          <a:prstGeom prst="rect">
            <a:avLst/>
          </a:prstGeom>
          <a:noFill/>
        </p:spPr>
        <p:txBody>
          <a:bodyPr wrap="square" rtlCol="0">
            <a:spAutoFit/>
          </a:bodyPr>
          <a:lstStyle/>
          <a:p>
            <a:r>
              <a:rPr lang="it-IT" dirty="0" smtClean="0"/>
              <a:t>    </a:t>
            </a:r>
            <a:r>
              <a:rPr lang="it-IT" b="1" dirty="0" smtClean="0"/>
              <a:t>C.C.</a:t>
            </a:r>
            <a:endParaRPr lang="it-IT" b="1" dirty="0"/>
          </a:p>
        </p:txBody>
      </p:sp>
      <p:sp>
        <p:nvSpPr>
          <p:cNvPr id="2083" name="AutoShape 35"/>
          <p:cNvSpPr>
            <a:spLocks noChangeArrowheads="1"/>
          </p:cNvSpPr>
          <p:nvPr/>
        </p:nvSpPr>
        <p:spPr bwMode="auto">
          <a:xfrm>
            <a:off x="4429124" y="3786190"/>
            <a:ext cx="457200" cy="314324"/>
          </a:xfrm>
          <a:prstGeom prst="downArrow">
            <a:avLst>
              <a:gd name="adj1" fmla="val 65278"/>
              <a:gd name="adj2" fmla="val 19444"/>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it-IT"/>
          </a:p>
        </p:txBody>
      </p:sp>
      <p:cxnSp>
        <p:nvCxnSpPr>
          <p:cNvPr id="35" name="Connettore 1 34"/>
          <p:cNvCxnSpPr/>
          <p:nvPr/>
        </p:nvCxnSpPr>
        <p:spPr>
          <a:xfrm>
            <a:off x="4429124" y="2571744"/>
            <a:ext cx="57150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Connettore 1 36"/>
          <p:cNvCxnSpPr>
            <a:stCxn id="2061" idx="5"/>
          </p:cNvCxnSpPr>
          <p:nvPr/>
        </p:nvCxnSpPr>
        <p:spPr>
          <a:xfrm rot="16200000" flipH="1">
            <a:off x="4187652" y="2973214"/>
            <a:ext cx="120432" cy="7675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9" name="Connettore 1 38"/>
          <p:cNvCxnSpPr>
            <a:stCxn id="2062" idx="3"/>
          </p:cNvCxnSpPr>
          <p:nvPr/>
        </p:nvCxnSpPr>
        <p:spPr>
          <a:xfrm rot="5400000">
            <a:off x="5016723" y="2925421"/>
            <a:ext cx="201733" cy="9104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0" name="Rettangolo 39"/>
          <p:cNvSpPr/>
          <p:nvPr/>
        </p:nvSpPr>
        <p:spPr>
          <a:xfrm>
            <a:off x="6429388" y="1000108"/>
            <a:ext cx="2571768" cy="4801314"/>
          </a:xfrm>
          <a:prstGeom prst="rect">
            <a:avLst/>
          </a:prstGeom>
        </p:spPr>
        <p:txBody>
          <a:bodyPr wrap="square">
            <a:spAutoFit/>
          </a:bodyPr>
          <a:lstStyle/>
          <a:p>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Scopo  della </a:t>
            </a:r>
            <a:r>
              <a:rPr lang="it-IT"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CC</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è realizzare un’interazione tra tutti gli elementi significativi dell’esperienza scolastica che sono l’A.I. , l’</a:t>
            </a:r>
            <a:r>
              <a:rPr lang="it-IT"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Og</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C. , il S. A. </a:t>
            </a:r>
          </a:p>
          <a:p>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Questa relazione assume senso se avviata in fase di programmazione della stessa attività didattica rendendo così i singoli elementi tutti e tre parimenti importanti e protagonisti del processo di insegnamento- apprendimento</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6" name="Rettangolo 35"/>
          <p:cNvSpPr/>
          <p:nvPr/>
        </p:nvSpPr>
        <p:spPr>
          <a:xfrm>
            <a:off x="2214546" y="142852"/>
            <a:ext cx="4572000" cy="646331"/>
          </a:xfrm>
          <a:prstGeom prst="rect">
            <a:avLst/>
          </a:prstGeom>
        </p:spPr>
        <p:txBody>
          <a:bodyPr>
            <a:spAutoFit/>
          </a:bodyPr>
          <a:lstStyle/>
          <a:p>
            <a:pPr algn="ctr"/>
            <a:r>
              <a:rPr lang="it-IT" b="1" dirty="0" smtClean="0"/>
              <a:t>Attività n. 3 </a:t>
            </a:r>
            <a:br>
              <a:rPr lang="it-IT" b="1" dirty="0" smtClean="0"/>
            </a:b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296842"/>
          </a:xfrm>
        </p:spPr>
        <p:txBody>
          <a:bodyPr>
            <a:normAutofit fontScale="90000"/>
          </a:bodyPr>
          <a:lstStyle/>
          <a:p>
            <a:r>
              <a:rPr lang="it-IT" sz="2200" b="1" dirty="0" smtClean="0"/>
              <a:t/>
            </a:r>
            <a:br>
              <a:rPr lang="it-IT" sz="2200" b="1" dirty="0" smtClean="0"/>
            </a:br>
            <a:r>
              <a:rPr lang="it-IT" sz="2200" b="1" dirty="0" smtClean="0"/>
              <a:t/>
            </a:r>
            <a:br>
              <a:rPr lang="it-IT" sz="2200" b="1" dirty="0" smtClean="0"/>
            </a:br>
            <a:r>
              <a:rPr lang="it-IT" sz="2200" b="1" dirty="0" smtClean="0"/>
              <a:t>Psicologia dell’età evolutiva</a:t>
            </a:r>
            <a:r>
              <a:rPr lang="it-IT" dirty="0" smtClean="0"/>
              <a:t/>
            </a:r>
            <a:br>
              <a:rPr lang="it-IT" dirty="0" smtClean="0"/>
            </a:br>
            <a:endParaRPr lang="it-IT" dirty="0"/>
          </a:p>
        </p:txBody>
      </p:sp>
      <p:sp>
        <p:nvSpPr>
          <p:cNvPr id="3" name="Segnaposto contenuto 2"/>
          <p:cNvSpPr>
            <a:spLocks noGrp="1"/>
          </p:cNvSpPr>
          <p:nvPr>
            <p:ph idx="1"/>
          </p:nvPr>
        </p:nvSpPr>
        <p:spPr>
          <a:xfrm>
            <a:off x="214282" y="1643050"/>
            <a:ext cx="6257940" cy="4525963"/>
          </a:xfrm>
        </p:spPr>
        <p:txBody>
          <a:bodyPr>
            <a:normAutofit fontScale="47500" lnSpcReduction="20000"/>
          </a:bodyPr>
          <a:lstStyle/>
          <a:p>
            <a:pPr>
              <a:buNone/>
            </a:pPr>
            <a:r>
              <a:rPr lang="it-IT" b="1" dirty="0" smtClean="0"/>
              <a:t> </a:t>
            </a:r>
            <a:endParaRPr lang="it-IT" dirty="0" smtClean="0"/>
          </a:p>
          <a:p>
            <a:pPr>
              <a:buNone/>
            </a:pPr>
            <a:r>
              <a:rPr lang="it-IT" b="1" dirty="0" smtClean="0"/>
              <a:t>BAMBINI –  ADULTI</a:t>
            </a:r>
            <a:endParaRPr lang="it-IT" dirty="0" smtClean="0"/>
          </a:p>
          <a:p>
            <a:pPr>
              <a:buNone/>
            </a:pPr>
            <a:r>
              <a:rPr lang="it-IT" b="1" dirty="0" smtClean="0"/>
              <a:t>Organizzazione cognitiva</a:t>
            </a:r>
            <a:endParaRPr lang="it-IT" dirty="0" smtClean="0"/>
          </a:p>
          <a:p>
            <a:pPr>
              <a:buNone/>
            </a:pPr>
            <a:r>
              <a:rPr lang="it-IT" b="1" dirty="0" smtClean="0"/>
              <a:t>     </a:t>
            </a:r>
            <a:r>
              <a:rPr lang="it-IT" b="1" smtClean="0"/>
              <a:t>IERI                                              </a:t>
            </a:r>
            <a:r>
              <a:rPr lang="it-IT" smtClean="0"/>
              <a:t> =/= </a:t>
            </a:r>
            <a:r>
              <a:rPr lang="it-IT" b="1" smtClean="0"/>
              <a:t>                                         </a:t>
            </a:r>
            <a:r>
              <a:rPr lang="it-IT" b="1" dirty="0" smtClean="0"/>
              <a:t>OGGI</a:t>
            </a:r>
            <a:endParaRPr lang="it-IT" dirty="0" smtClean="0"/>
          </a:p>
          <a:p>
            <a:pPr>
              <a:buNone/>
            </a:pPr>
            <a:r>
              <a:rPr lang="it-IT" dirty="0" smtClean="0"/>
              <a:t>                            </a:t>
            </a:r>
          </a:p>
          <a:p>
            <a:pPr>
              <a:buNone/>
            </a:pPr>
            <a:r>
              <a:rPr lang="it-IT" b="1" dirty="0" smtClean="0"/>
              <a:t>              Distorsioni                                                                              con </a:t>
            </a:r>
            <a:endParaRPr lang="it-IT" dirty="0" smtClean="0"/>
          </a:p>
          <a:p>
            <a:pPr>
              <a:buNone/>
            </a:pPr>
            <a:r>
              <a:rPr lang="it-IT" b="1" dirty="0" smtClean="0"/>
              <a:t>             Inadeguatezze                                                            espressioni </a:t>
            </a:r>
            <a:r>
              <a:rPr lang="it-IT" dirty="0" smtClean="0"/>
              <a:t>=/=</a:t>
            </a:r>
          </a:p>
          <a:p>
            <a:pPr>
              <a:buNone/>
            </a:pPr>
            <a:r>
              <a:rPr lang="it-IT" b="1" dirty="0" smtClean="0"/>
              <a:t>             Limiti    del bambino                                                          pianto - riso                    </a:t>
            </a:r>
            <a:endParaRPr lang="it-IT" dirty="0" smtClean="0"/>
          </a:p>
          <a:p>
            <a:pPr>
              <a:buNone/>
            </a:pPr>
            <a:r>
              <a:rPr lang="it-IT" b="1" dirty="0" smtClean="0"/>
              <a:t>    (punto di vista dell’adulto)                                     (punto di vista del bambino)</a:t>
            </a:r>
          </a:p>
          <a:p>
            <a:pPr>
              <a:buNone/>
            </a:pPr>
            <a:endParaRPr lang="it-IT" dirty="0" smtClean="0"/>
          </a:p>
          <a:p>
            <a:pPr>
              <a:buNone/>
            </a:pPr>
            <a:r>
              <a:rPr lang="it-IT" b="1" dirty="0" smtClean="0"/>
              <a:t>                                                     funzione della scuola</a:t>
            </a:r>
            <a:endParaRPr lang="it-IT" dirty="0" smtClean="0"/>
          </a:p>
          <a:p>
            <a:pPr>
              <a:buNone/>
            </a:pPr>
            <a:r>
              <a:rPr lang="it-IT" b="1" dirty="0" smtClean="0"/>
              <a:t> </a:t>
            </a:r>
            <a:endParaRPr lang="it-IT" dirty="0" smtClean="0"/>
          </a:p>
          <a:p>
            <a:pPr>
              <a:buNone/>
            </a:pPr>
            <a:r>
              <a:rPr lang="it-IT" b="1" dirty="0" smtClean="0"/>
              <a:t>  trasmettere  pensieri dati                                 far crescere il pensiero del S.A.</a:t>
            </a:r>
            <a:endParaRPr lang="it-IT" dirty="0" smtClean="0"/>
          </a:p>
          <a:p>
            <a:pPr>
              <a:buNone/>
            </a:pPr>
            <a:r>
              <a:rPr lang="it-IT" b="1" dirty="0" smtClean="0"/>
              <a:t> </a:t>
            </a:r>
            <a:endParaRPr lang="it-IT" dirty="0" smtClean="0"/>
          </a:p>
          <a:p>
            <a:pPr>
              <a:buNone/>
            </a:pPr>
            <a:r>
              <a:rPr lang="it-IT" b="1" dirty="0" smtClean="0"/>
              <a:t> </a:t>
            </a:r>
            <a:endParaRPr lang="it-IT" dirty="0" smtClean="0"/>
          </a:p>
          <a:p>
            <a:pPr>
              <a:buNone/>
            </a:pPr>
            <a:r>
              <a:rPr lang="it-IT" b="1" dirty="0" smtClean="0"/>
              <a:t> </a:t>
            </a:r>
            <a:endParaRPr lang="it-IT" dirty="0" smtClean="0"/>
          </a:p>
          <a:p>
            <a:pPr>
              <a:buNone/>
            </a:pPr>
            <a:r>
              <a:rPr lang="it-IT" dirty="0" smtClean="0"/>
              <a:t/>
            </a:r>
            <a:br>
              <a:rPr lang="it-IT" dirty="0" smtClean="0"/>
            </a:br>
            <a:r>
              <a:rPr lang="it-IT" i="1" u="sng" dirty="0" smtClean="0"/>
              <a:t>occorre partire dal suo modo di pensare</a:t>
            </a:r>
            <a:endParaRPr lang="it-IT" dirty="0" smtClean="0"/>
          </a:p>
          <a:p>
            <a:endParaRPr lang="it-IT" dirty="0"/>
          </a:p>
        </p:txBody>
      </p:sp>
      <p:sp>
        <p:nvSpPr>
          <p:cNvPr id="5" name="CasellaDiTesto 4"/>
          <p:cNvSpPr txBox="1"/>
          <p:nvPr/>
        </p:nvSpPr>
        <p:spPr>
          <a:xfrm>
            <a:off x="6357950" y="428605"/>
            <a:ext cx="2643206" cy="6429396"/>
          </a:xfrm>
          <a:prstGeom prst="rect">
            <a:avLst/>
          </a:prstGeom>
          <a:noFill/>
        </p:spPr>
        <p:txBody>
          <a:bodyPr wrap="square" rtlCol="0">
            <a:spAutoFit/>
          </a:bodyPr>
          <a:lstStyle/>
          <a:p>
            <a:r>
              <a:rPr lang="it-IT"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La C.C.  è oggi un atto dovuto nel processo di insegnamento-apprendimento, in quanto gli studi sull’età evolutiva dimostrano che i bambini hanno una loro organizzazione cognitiva. Nel passato </a:t>
            </a:r>
            <a:r>
              <a:rPr lang="it-IT" sz="1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Piaget</a:t>
            </a:r>
            <a:r>
              <a:rPr lang="it-IT"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riteneva che i concetti espressi dai bambini fossero distorti, inadeguati,limitati perché la loro frammentarietà espositiva veniva letta dai grandi come assenza di pensiero, come una sorta di confusa percezione delle cose non ancora mentalmente rappresentate. Studi recenti, che fanno capo a tre psicologhe – E. </a:t>
            </a:r>
            <a:r>
              <a:rPr lang="it-IT" sz="1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Rosch</a:t>
            </a:r>
            <a:r>
              <a:rPr lang="it-IT"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C. </a:t>
            </a:r>
            <a:r>
              <a:rPr lang="it-IT" sz="1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Mervis</a:t>
            </a:r>
            <a:r>
              <a:rPr lang="it-IT"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K. Nelson - hanno mostrato una diversa visione del problema. Uscendo infatti dalla logica degli adulti e smettendo di vedere i bambini dal punto di vista dei “grandi” esse hanno scoperto che anche i bambini apprendono naturalmente per concetti e quindi anche loro hanno un’organizzazione cognitiva come quella degli adulti, solo che il loro grado e il modo  di rappresentazione è diverso. Un bambini di nove mesi ride quando nella stanza appare la mamma, mentre piange se arriva un estraneo: ciò dimostra che riso e pianto sono forma di concettualizzazione sia pure espresse con modalità diverse da quelle del linguaggio verbale</a:t>
            </a:r>
            <a:endParaRPr lang="it-IT"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Incipit </a:t>
            </a:r>
            <a:endParaRPr lang="it-IT" dirty="0"/>
          </a:p>
        </p:txBody>
      </p:sp>
      <p:sp>
        <p:nvSpPr>
          <p:cNvPr id="3" name="Segnaposto contenuto 2"/>
          <p:cNvSpPr>
            <a:spLocks noGrp="1"/>
          </p:cNvSpPr>
          <p:nvPr>
            <p:ph idx="1"/>
          </p:nvPr>
        </p:nvSpPr>
        <p:spPr/>
        <p:txBody>
          <a:bodyPr>
            <a:normAutofit fontScale="40000" lnSpcReduction="20000"/>
          </a:bodyPr>
          <a:lstStyle/>
          <a:p>
            <a:pPr>
              <a:buNone/>
            </a:pPr>
            <a:r>
              <a:rPr lang="it-IT" b="1" dirty="0" smtClean="0"/>
              <a:t>I Incontro</a:t>
            </a:r>
          </a:p>
          <a:p>
            <a:pPr lvl="0"/>
            <a:r>
              <a:rPr lang="it-IT" dirty="0" smtClean="0"/>
              <a:t>Conoscere EYD 2015 e </a:t>
            </a:r>
            <a:r>
              <a:rPr lang="it-IT" dirty="0" err="1" smtClean="0"/>
              <a:t>I’AGENDA</a:t>
            </a:r>
            <a:r>
              <a:rPr lang="it-IT" dirty="0" smtClean="0"/>
              <a:t> post 2015</a:t>
            </a:r>
          </a:p>
          <a:p>
            <a:pPr lvl="0"/>
            <a:r>
              <a:rPr lang="it-IT" dirty="0" smtClean="0"/>
              <a:t>Conoscere i Documenti dell’UNESCO circa le linee guida della Global learning </a:t>
            </a:r>
          </a:p>
          <a:p>
            <a:pPr lvl="0"/>
            <a:r>
              <a:rPr lang="it-IT" dirty="0" smtClean="0"/>
              <a:t>Appropriarsi  delle categorie concettuali e dei paradigmi con i quali costruire la nuova cittadinanza mondiale</a:t>
            </a:r>
          </a:p>
          <a:p>
            <a:pPr lvl="0"/>
            <a:r>
              <a:rPr lang="it-IT" dirty="0" smtClean="0"/>
              <a:t>Definire le competenze di cittadinanza mondiale </a:t>
            </a:r>
          </a:p>
          <a:p>
            <a:pPr lvl="0"/>
            <a:r>
              <a:rPr lang="it-IT" dirty="0" smtClean="0"/>
              <a:t>Prendere coscienza del gap tra le competenze di cittadinanza mondiale e le categorie sottese nei materiali didattici correnti</a:t>
            </a:r>
          </a:p>
          <a:p>
            <a:pPr lvl="0"/>
            <a:endParaRPr lang="it-IT" dirty="0" smtClean="0"/>
          </a:p>
          <a:p>
            <a:pPr>
              <a:buNone/>
            </a:pPr>
            <a:r>
              <a:rPr lang="it-IT" b="1" dirty="0" smtClean="0"/>
              <a:t>II Incontro</a:t>
            </a:r>
          </a:p>
          <a:p>
            <a:pPr lvl="0"/>
            <a:r>
              <a:rPr lang="it-IT" dirty="0" smtClean="0"/>
              <a:t>LA MAPPA </a:t>
            </a:r>
            <a:r>
              <a:rPr lang="it-IT" dirty="0" err="1" smtClean="0"/>
              <a:t>DI</a:t>
            </a:r>
            <a:r>
              <a:rPr lang="it-IT" dirty="0" smtClean="0"/>
              <a:t> Kerr e la sua possibile utilizzazione  </a:t>
            </a:r>
          </a:p>
          <a:p>
            <a:pPr lvl="0"/>
            <a:r>
              <a:rPr lang="it-IT" dirty="0" smtClean="0"/>
              <a:t>Tre filoni didattici: i  modelli dell’Oggetto, del Soggetto e del Prodotto </a:t>
            </a:r>
          </a:p>
          <a:p>
            <a:pPr lvl="0"/>
            <a:r>
              <a:rPr lang="it-IT" dirty="0" smtClean="0"/>
              <a:t>La Didattica per Obiettivi</a:t>
            </a:r>
          </a:p>
          <a:p>
            <a:pPr lvl="0"/>
            <a:r>
              <a:rPr lang="it-IT" dirty="0" smtClean="0"/>
              <a:t>La Didattica per Concetti</a:t>
            </a:r>
          </a:p>
          <a:p>
            <a:pPr lvl="0"/>
            <a:r>
              <a:rPr lang="it-IT" dirty="0" smtClean="0"/>
              <a:t>La Didattica per Problemi</a:t>
            </a:r>
          </a:p>
          <a:p>
            <a:pPr lvl="0"/>
            <a:r>
              <a:rPr lang="it-IT" dirty="0" smtClean="0"/>
              <a:t>Il Ciclo esperienza di </a:t>
            </a:r>
            <a:r>
              <a:rPr lang="it-IT" dirty="0" err="1" smtClean="0"/>
              <a:t>di</a:t>
            </a:r>
            <a:r>
              <a:rPr lang="it-IT" dirty="0" smtClean="0"/>
              <a:t> Pfeiffer e Jones</a:t>
            </a:r>
          </a:p>
          <a:p>
            <a:pPr lvl="0"/>
            <a:r>
              <a:rPr lang="it-IT" dirty="0" smtClean="0"/>
              <a:t>L’approccio service – learning </a:t>
            </a:r>
          </a:p>
          <a:p>
            <a:pPr lvl="0"/>
            <a:r>
              <a:rPr lang="it-IT" dirty="0" smtClean="0"/>
              <a:t>Le varie tipologie di Mappe </a:t>
            </a:r>
          </a:p>
          <a:p>
            <a:pPr lvl="0"/>
            <a:r>
              <a:rPr lang="it-IT" dirty="0" smtClean="0"/>
              <a:t>Il processo di concettualizzazione e la relazione tra le  strutture cognitive del Soggetto in apprendimento e l’azione di insegnamento.</a:t>
            </a:r>
          </a:p>
          <a:p>
            <a:pPr lvl="0"/>
            <a:r>
              <a:rPr lang="it-IT" dirty="0" smtClean="0"/>
              <a:t>La Mappa Concettuale e le sue funzioni nel processo di insegnamento  - apprendimento</a:t>
            </a:r>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428728" y="142852"/>
          <a:ext cx="6096000" cy="2817818"/>
        </p:xfrm>
        <a:graphic>
          <a:graphicData uri="http://schemas.openxmlformats.org/drawingml/2006/table">
            <a:tbl>
              <a:tblPr firstRow="1" bandRow="1">
                <a:tableStyleId>{5C22544A-7EE6-4342-B048-85BDC9FD1C3A}</a:tableStyleId>
              </a:tblPr>
              <a:tblGrid>
                <a:gridCol w="6096000"/>
              </a:tblGrid>
              <a:tr h="2817818">
                <a:tc>
                  <a:txBody>
                    <a:bodyPr/>
                    <a:lstStyle/>
                    <a:p>
                      <a:pPr algn="ctr">
                        <a:spcBef>
                          <a:spcPts val="0"/>
                        </a:spcBef>
                        <a:buNone/>
                      </a:pPr>
                      <a:r>
                        <a:rPr lang="it-IT" sz="1800" b="1" dirty="0" smtClean="0"/>
                        <a:t>COS’ È LA CONVERSAZIONE CLINICA?</a:t>
                      </a:r>
                    </a:p>
                    <a:p>
                      <a:pPr algn="ctr">
                        <a:spcBef>
                          <a:spcPts val="0"/>
                        </a:spcBef>
                        <a:buNone/>
                      </a:pPr>
                      <a:r>
                        <a:rPr lang="it-IT" sz="1800" i="1" dirty="0" smtClean="0"/>
                        <a:t/>
                      </a:r>
                      <a:br>
                        <a:rPr lang="it-IT" sz="1800" i="1" dirty="0" smtClean="0"/>
                      </a:br>
                      <a:r>
                        <a:rPr lang="it-IT" sz="1800" i="1" dirty="0" smtClean="0"/>
                        <a:t>METODO DIAGNOSTICO DEL PROCESSO </a:t>
                      </a:r>
                      <a:r>
                        <a:rPr lang="it-IT" sz="1800" i="1" dirty="0" err="1" smtClean="0"/>
                        <a:t>DI</a:t>
                      </a:r>
                      <a:r>
                        <a:rPr lang="it-IT" sz="1800" i="1" dirty="0" smtClean="0"/>
                        <a:t> APPRENDIMENTO                             </a:t>
                      </a:r>
                      <a:r>
                        <a:rPr lang="it-IT" sz="1800" dirty="0" smtClean="0"/>
                        <a:t>PER SCOPRIRE</a:t>
                      </a:r>
                    </a:p>
                    <a:p>
                      <a:pPr>
                        <a:spcBef>
                          <a:spcPts val="0"/>
                        </a:spcBef>
                        <a:buNone/>
                      </a:pPr>
                      <a:endParaRPr lang="it-IT" sz="1800" i="1" dirty="0" smtClean="0"/>
                    </a:p>
                    <a:p>
                      <a:pPr algn="ctr">
                        <a:spcBef>
                          <a:spcPts val="0"/>
                        </a:spcBef>
                        <a:buNone/>
                      </a:pPr>
                      <a:r>
                        <a:rPr lang="it-IT" sz="1800" b="1" i="1" dirty="0" smtClean="0"/>
                        <a:t>                  LA MATRICE COGNITIVA</a:t>
                      </a:r>
                    </a:p>
                    <a:p>
                      <a:pPr>
                        <a:spcBef>
                          <a:spcPts val="0"/>
                        </a:spcBef>
                        <a:buNone/>
                      </a:pPr>
                      <a:endParaRPr lang="it-IT" sz="1800" dirty="0" smtClean="0"/>
                    </a:p>
                    <a:p>
                      <a:pPr algn="ctr">
                        <a:spcBef>
                          <a:spcPts val="0"/>
                        </a:spcBef>
                        <a:buNone/>
                      </a:pPr>
                      <a:r>
                        <a:rPr lang="it-IT" sz="1800" b="1" dirty="0" smtClean="0"/>
                        <a:t>È COMPITO DELL’A.I. </a:t>
                      </a:r>
                    </a:p>
                    <a:p>
                      <a:pPr algn="ctr">
                        <a:spcBef>
                          <a:spcPts val="0"/>
                        </a:spcBef>
                        <a:buNone/>
                      </a:pPr>
                      <a:r>
                        <a:rPr lang="it-IT" sz="1800" b="1" dirty="0" smtClean="0"/>
                        <a:t>riconoscerla con la C.C</a:t>
                      </a:r>
                      <a:r>
                        <a:rPr lang="it-IT" b="1" dirty="0" smtClean="0"/>
                        <a:t>.</a:t>
                      </a:r>
                      <a:endParaRPr lang="it-IT" dirty="0"/>
                    </a:p>
                  </a:txBody>
                  <a:tcPr/>
                </a:tc>
              </a:tr>
            </a:tbl>
          </a:graphicData>
        </a:graphic>
      </p:graphicFrame>
      <p:sp>
        <p:nvSpPr>
          <p:cNvPr id="7" name="CasellaDiTesto 6"/>
          <p:cNvSpPr txBox="1"/>
          <p:nvPr/>
        </p:nvSpPr>
        <p:spPr>
          <a:xfrm>
            <a:off x="285720" y="3000372"/>
            <a:ext cx="8643998" cy="3170099"/>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just"/>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La C.C. è quindi uno strumento diagnostico che ha lo scopo di rivelare la matrice cognitiva dell’allievo, il quale  non è una “tabula rasa”, ma è - per dirla alla </a:t>
            </a:r>
            <a:r>
              <a:rPr lang="it-IT" sz="1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Piaget-</a:t>
            </a: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un “alieno cognitivo” che si affaccia alla mensa dei saperi con un suo spessore culturale, che se non viene riconosciuto provoca subito effetti deleteri sia sul piano delle relazioni umane, che caratterizzano il Curricolo informale, sia su quello più specifico dell’apprendimento, che riguarda il Curricolo formale. In sede di Conversazione Clinica l’insegnante non dà giudizi, ma – da bravo analista- si limita a seguire il labirinto delle conoscenze che emerge dal dibattito tra allievi, i quali parlano liberamente, ma non confusamente. La Conversazione Clinica è provocata dal docente in base ad una precisa strategia preparata a tavolino. Infatti la Conversazione Clinica nasce  da domande “stimolo” pensate sulla formulazione di  ipotesi che mirano a evidenziare l’ostacolo epistemologico, ovvero quel tipo di visione del problema che  impedisce agli allievi di andare avanti nella conoscenza.  Per riuscire a decentrare la propria concezione occorre dapprima “decostruirla” attraverso un processo di analisi la cui prima mossa è propria nella Conversazione Clinica: in questa sede nasce il dibattito di idee tra allievi e quindi un primo conflitto cognitivo che serve a mettere in crisi i  pensieri degli alunni e a far nascere una sorta di curiosità per il sapere</a:t>
            </a:r>
            <a:r>
              <a:rPr lang="it-IT"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algn="just"/>
            <a:endParaRPr lang="it-IT"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034" y="571480"/>
            <a:ext cx="4900618" cy="4525963"/>
          </a:xfrm>
          <a:ln w="22225">
            <a:solidFill>
              <a:schemeClr val="tx1"/>
            </a:solidFill>
          </a:ln>
        </p:spPr>
        <p:txBody>
          <a:bodyPr>
            <a:normAutofit/>
          </a:bodyPr>
          <a:lstStyle/>
          <a:p>
            <a:pPr algn="ctr">
              <a:buNone/>
            </a:pPr>
            <a:r>
              <a:rPr lang="it-IT" sz="2400" b="1" dirty="0" smtClean="0"/>
              <a:t>TEORIA DELL’ASSIMILAZIONE </a:t>
            </a:r>
            <a:endParaRPr lang="it-IT" sz="2400" dirty="0" smtClean="0"/>
          </a:p>
          <a:p>
            <a:pPr algn="r">
              <a:buNone/>
            </a:pPr>
            <a:r>
              <a:rPr lang="it-IT" sz="2400" b="1" dirty="0" smtClean="0"/>
              <a:t>AUSUBEL</a:t>
            </a:r>
            <a:endParaRPr lang="it-IT" sz="2400" dirty="0" smtClean="0"/>
          </a:p>
          <a:p>
            <a:pPr>
              <a:buNone/>
            </a:pPr>
            <a:r>
              <a:rPr lang="it-IT" sz="2400" b="1" dirty="0" smtClean="0"/>
              <a:t> </a:t>
            </a:r>
            <a:endParaRPr lang="it-IT" sz="2400" dirty="0" smtClean="0"/>
          </a:p>
          <a:p>
            <a:pPr algn="ctr">
              <a:buNone/>
            </a:pPr>
            <a:r>
              <a:rPr lang="it-IT" sz="2400" b="1" i="1" dirty="0" smtClean="0"/>
              <a:t>INTERAZIONE</a:t>
            </a:r>
            <a:endParaRPr lang="it-IT" sz="2400" dirty="0" smtClean="0"/>
          </a:p>
          <a:p>
            <a:pPr algn="ctr">
              <a:buNone/>
            </a:pPr>
            <a:r>
              <a:rPr lang="it-IT" sz="2400" b="1" i="1" dirty="0" smtClean="0"/>
              <a:t>Tra</a:t>
            </a:r>
            <a:endParaRPr lang="it-IT" sz="2400" dirty="0" smtClean="0"/>
          </a:p>
          <a:p>
            <a:pPr>
              <a:buNone/>
            </a:pPr>
            <a:r>
              <a:rPr lang="it-IT" sz="2400" b="1" i="1" dirty="0" smtClean="0"/>
              <a:t> </a:t>
            </a:r>
            <a:endParaRPr lang="it-IT" sz="2400" dirty="0" smtClean="0"/>
          </a:p>
          <a:p>
            <a:pPr algn="ctr">
              <a:buNone/>
            </a:pPr>
            <a:r>
              <a:rPr lang="it-IT" sz="2400" b="1" i="1" dirty="0" smtClean="0"/>
              <a:t>  </a:t>
            </a:r>
            <a:r>
              <a:rPr lang="it-IT" sz="2400" b="1" i="1" u="sng" dirty="0" smtClean="0"/>
              <a:t>IDEA</a:t>
            </a:r>
            <a:endParaRPr lang="it-IT" sz="2400" dirty="0" smtClean="0"/>
          </a:p>
          <a:p>
            <a:pPr>
              <a:buNone/>
            </a:pPr>
            <a:r>
              <a:rPr lang="it-IT" sz="2400" b="1" i="1" dirty="0" smtClean="0"/>
              <a:t>NUOVA                                         NOTA </a:t>
            </a:r>
            <a:endParaRPr lang="it-IT" sz="2400" dirty="0" smtClean="0"/>
          </a:p>
          <a:p>
            <a:pPr>
              <a:buNone/>
            </a:pPr>
            <a:r>
              <a:rPr lang="it-IT" sz="2400" b="1" i="1" dirty="0" smtClean="0"/>
              <a:t> </a:t>
            </a:r>
            <a:endParaRPr lang="it-IT" sz="2400" dirty="0" smtClean="0"/>
          </a:p>
          <a:p>
            <a:pPr algn="ctr">
              <a:buNone/>
            </a:pPr>
            <a:r>
              <a:rPr lang="it-IT" sz="2400" b="1" i="1" u="sng" dirty="0" smtClean="0"/>
              <a:t>SI APPRENDE PER SUSSUNZIONE</a:t>
            </a:r>
            <a:endParaRPr lang="it-IT" sz="2400" dirty="0" smtClean="0"/>
          </a:p>
          <a:p>
            <a:endParaRPr lang="it-IT" dirty="0"/>
          </a:p>
        </p:txBody>
      </p:sp>
      <p:sp>
        <p:nvSpPr>
          <p:cNvPr id="4" name="CasellaDiTesto 3"/>
          <p:cNvSpPr txBox="1"/>
          <p:nvPr/>
        </p:nvSpPr>
        <p:spPr>
          <a:xfrm>
            <a:off x="5500694" y="214290"/>
            <a:ext cx="3500430" cy="6463308"/>
          </a:xfrm>
          <a:prstGeom prst="rect">
            <a:avLst/>
          </a:prstGeom>
          <a:noFill/>
        </p:spPr>
        <p:txBody>
          <a:bodyPr wrap="square" rtlCol="0">
            <a:spAutoFit/>
          </a:bodyPr>
          <a:lstStyle/>
          <a:p>
            <a:r>
              <a:rPr lang="it-IT"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Ausubel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insegna che nessun apprendimento può seriamente radicarsi nelle strutture mentali del soggetto in formazione se non si inserisce nel tessuto della precedente costruzione mentale. L’apprendimento, cioè l’acquisizione di nuove conoscenze, avviene attraverso una modificazione delle “pre-conoscenze”, cioè degli schemi mentali precedenti, che vengono ristrutturati, sintonizzati,affinati e accresciuti.   Infatti qui vale il concetto di  sussunzione in quanto un nuovo significato emerge solo quando interagisce con uno precedete, tanto che una nuova idea in realtà è più esattamente il prodotto di un’interazione che non è né induttiva né deduttiva, ma che avviene per una differenziazione  progressiva.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49" name="Rectangle 1"/>
          <p:cNvSpPr>
            <a:spLocks noChangeArrowheads="1"/>
          </p:cNvSpPr>
          <p:nvPr/>
        </p:nvSpPr>
        <p:spPr bwMode="auto">
          <a:xfrm>
            <a:off x="1928794" y="285728"/>
            <a:ext cx="6172200" cy="3786214"/>
          </a:xfrm>
          <a:prstGeom prst="rect">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lvl="0" fontAlgn="base">
              <a:spcBef>
                <a:spcPct val="0"/>
              </a:spcBef>
              <a:spcAft>
                <a:spcPct val="0"/>
              </a:spcAft>
              <a:tabLst>
                <a:tab pos="457200" algn="l"/>
              </a:tabLst>
            </a:pPr>
            <a:r>
              <a:rPr lang="it-IT" sz="1600" dirty="0" smtClean="0">
                <a:latin typeface="Arial" pitchFamily="34" charset="0"/>
                <a:ea typeface="Times New Roman" pitchFamily="18" charset="0"/>
                <a:cs typeface="Arial" pitchFamily="34" charset="0"/>
              </a:rPr>
              <a:t> </a:t>
            </a:r>
            <a:endParaRPr lang="it-IT" sz="1050" dirty="0" smtClean="0">
              <a:latin typeface="Arial" pitchFamily="34" charset="0"/>
              <a:cs typeface="Arial" pitchFamily="34" charset="0"/>
            </a:endParaRPr>
          </a:p>
          <a:p>
            <a:pPr lvl="0" algn="ctr" eaLnBrk="0" fontAlgn="base" hangingPunct="0">
              <a:spcBef>
                <a:spcPct val="0"/>
              </a:spcBef>
              <a:spcAft>
                <a:spcPct val="0"/>
              </a:spcAft>
              <a:tabLst>
                <a:tab pos="457200" algn="l"/>
              </a:tabLst>
            </a:pPr>
            <a:r>
              <a:rPr lang="it-IT" sz="2400" b="1" dirty="0" smtClean="0">
                <a:latin typeface="Arial" pitchFamily="34" charset="0"/>
                <a:ea typeface="Times New Roman" pitchFamily="18" charset="0"/>
                <a:cs typeface="Arial" pitchFamily="34" charset="0"/>
              </a:rPr>
              <a:t>LA CONVERSAZIONE CLINICA </a:t>
            </a:r>
            <a:endParaRPr lang="it-IT" sz="1050" dirty="0" smtClean="0">
              <a:latin typeface="Arial" pitchFamily="34" charset="0"/>
              <a:cs typeface="Arial" pitchFamily="34" charset="0"/>
            </a:endParaRPr>
          </a:p>
          <a:p>
            <a:pPr lvl="0" algn="ctr" eaLnBrk="0" fontAlgn="base" hangingPunct="0">
              <a:spcBef>
                <a:spcPct val="0"/>
              </a:spcBef>
              <a:spcAft>
                <a:spcPct val="0"/>
              </a:spcAft>
              <a:tabLst>
                <a:tab pos="457200" algn="l"/>
              </a:tabLst>
            </a:pPr>
            <a:r>
              <a:rPr lang="it-IT" b="1" i="1" dirty="0" smtClean="0">
                <a:latin typeface="Arial" pitchFamily="34" charset="0"/>
                <a:ea typeface="Times New Roman" pitchFamily="18" charset="0"/>
                <a:cs typeface="Arial" pitchFamily="34" charset="0"/>
              </a:rPr>
              <a:t>PERMETTE </a:t>
            </a:r>
            <a:endParaRPr lang="it-IT" sz="1050" dirty="0" smtClean="0">
              <a:latin typeface="Arial" pitchFamily="34" charset="0"/>
              <a:cs typeface="Arial" pitchFamily="34" charset="0"/>
            </a:endParaRPr>
          </a:p>
          <a:p>
            <a:pPr lvl="0" algn="ctr" eaLnBrk="0" fontAlgn="base" hangingPunct="0">
              <a:spcBef>
                <a:spcPct val="0"/>
              </a:spcBef>
              <a:spcAft>
                <a:spcPct val="0"/>
              </a:spcAft>
              <a:tabLst>
                <a:tab pos="457200" algn="l"/>
              </a:tabLst>
            </a:pPr>
            <a:r>
              <a:rPr lang="it-IT" b="1" i="1" dirty="0" err="1" smtClean="0">
                <a:latin typeface="Arial" pitchFamily="34" charset="0"/>
                <a:ea typeface="Times New Roman" pitchFamily="18" charset="0"/>
                <a:cs typeface="Arial" pitchFamily="34" charset="0"/>
              </a:rPr>
              <a:t>DI</a:t>
            </a:r>
            <a:endParaRPr lang="it-IT" sz="1050" dirty="0" smtClean="0">
              <a:latin typeface="Arial" pitchFamily="34" charset="0"/>
              <a:cs typeface="Arial" pitchFamily="34" charset="0"/>
            </a:endParaRPr>
          </a:p>
          <a:p>
            <a:pPr lvl="0" algn="ctr" eaLnBrk="0" fontAlgn="base" hangingPunct="0">
              <a:spcBef>
                <a:spcPct val="0"/>
              </a:spcBef>
              <a:spcAft>
                <a:spcPct val="0"/>
              </a:spcAft>
              <a:buFontTx/>
              <a:buChar char="•"/>
              <a:tabLst>
                <a:tab pos="457200" algn="l"/>
              </a:tabLst>
            </a:pPr>
            <a:r>
              <a:rPr lang="it-IT" sz="2000" b="1" dirty="0" smtClean="0">
                <a:latin typeface="Arial" pitchFamily="34" charset="0"/>
                <a:ea typeface="Times New Roman" pitchFamily="18" charset="0"/>
                <a:cs typeface="Arial" pitchFamily="34" charset="0"/>
              </a:rPr>
              <a:t>Evocare = </a:t>
            </a:r>
            <a:r>
              <a:rPr lang="it-IT" b="1" i="1" dirty="0" smtClean="0">
                <a:latin typeface="Arial" pitchFamily="34" charset="0"/>
                <a:ea typeface="Times New Roman" pitchFamily="18" charset="0"/>
                <a:cs typeface="Arial" pitchFamily="34" charset="0"/>
              </a:rPr>
              <a:t>hai mai </a:t>
            </a:r>
            <a:r>
              <a:rPr lang="it-IT" b="1" i="1" dirty="0" err="1" smtClean="0">
                <a:latin typeface="Arial" pitchFamily="34" charset="0"/>
                <a:ea typeface="Times New Roman" pitchFamily="18" charset="0"/>
                <a:cs typeface="Arial" pitchFamily="34" charset="0"/>
              </a:rPr>
              <a:t>sentito…</a:t>
            </a:r>
            <a:r>
              <a:rPr lang="it-IT" b="1" i="1" dirty="0" smtClean="0">
                <a:latin typeface="Arial" pitchFamily="34" charset="0"/>
                <a:ea typeface="Times New Roman" pitchFamily="18" charset="0"/>
                <a:cs typeface="Arial" pitchFamily="34" charset="0"/>
              </a:rPr>
              <a:t>.?</a:t>
            </a:r>
            <a:endParaRPr lang="it-IT" sz="1050" dirty="0" smtClean="0">
              <a:latin typeface="Arial" pitchFamily="34" charset="0"/>
              <a:cs typeface="Arial" pitchFamily="34" charset="0"/>
            </a:endParaRPr>
          </a:p>
          <a:p>
            <a:pPr lvl="0" algn="ctr" eaLnBrk="0" fontAlgn="base" hangingPunct="0">
              <a:spcBef>
                <a:spcPct val="0"/>
              </a:spcBef>
              <a:spcAft>
                <a:spcPct val="0"/>
              </a:spcAft>
              <a:buFontTx/>
              <a:buChar char="•"/>
              <a:tabLst>
                <a:tab pos="457200" algn="l"/>
              </a:tabLst>
            </a:pPr>
            <a:r>
              <a:rPr lang="it-IT" sz="2000" b="1" dirty="0" smtClean="0">
                <a:latin typeface="Arial" pitchFamily="34" charset="0"/>
                <a:ea typeface="Times New Roman" pitchFamily="18" charset="0"/>
                <a:cs typeface="Arial" pitchFamily="34" charset="0"/>
              </a:rPr>
              <a:t>Scavare =</a:t>
            </a:r>
            <a:r>
              <a:rPr lang="it-IT" b="1" dirty="0" smtClean="0">
                <a:latin typeface="Arial" pitchFamily="34" charset="0"/>
                <a:ea typeface="Times New Roman" pitchFamily="18" charset="0"/>
                <a:cs typeface="Arial" pitchFamily="34" charset="0"/>
              </a:rPr>
              <a:t> </a:t>
            </a:r>
            <a:r>
              <a:rPr lang="it-IT" b="1" i="1" dirty="0" smtClean="0">
                <a:latin typeface="Arial" pitchFamily="34" charset="0"/>
                <a:ea typeface="Times New Roman" pitchFamily="18" charset="0"/>
                <a:cs typeface="Arial" pitchFamily="34" charset="0"/>
              </a:rPr>
              <a:t>dove, come, quando?</a:t>
            </a:r>
            <a:endParaRPr lang="it-IT" sz="1050" dirty="0" smtClean="0">
              <a:latin typeface="Arial" pitchFamily="34" charset="0"/>
              <a:cs typeface="Arial" pitchFamily="34" charset="0"/>
            </a:endParaRPr>
          </a:p>
          <a:p>
            <a:pPr lvl="0" algn="ctr" eaLnBrk="0" fontAlgn="base" hangingPunct="0">
              <a:spcBef>
                <a:spcPct val="0"/>
              </a:spcBef>
              <a:spcAft>
                <a:spcPct val="0"/>
              </a:spcAft>
              <a:buFontTx/>
              <a:buChar char="•"/>
              <a:tabLst>
                <a:tab pos="457200" algn="l"/>
              </a:tabLst>
            </a:pPr>
            <a:r>
              <a:rPr lang="it-IT" sz="2000" b="1" dirty="0" smtClean="0">
                <a:latin typeface="Arial" pitchFamily="34" charset="0"/>
                <a:ea typeface="Times New Roman" pitchFamily="18" charset="0"/>
                <a:cs typeface="Arial" pitchFamily="34" charset="0"/>
              </a:rPr>
              <a:t>Riaffiorare =</a:t>
            </a:r>
            <a:r>
              <a:rPr lang="it-IT" b="1" dirty="0" smtClean="0">
                <a:latin typeface="Arial" pitchFamily="34" charset="0"/>
                <a:ea typeface="Times New Roman" pitchFamily="18" charset="0"/>
                <a:cs typeface="Arial" pitchFamily="34" charset="0"/>
              </a:rPr>
              <a:t> </a:t>
            </a:r>
            <a:r>
              <a:rPr lang="it-IT" b="1" i="1" dirty="0" smtClean="0">
                <a:latin typeface="Arial" pitchFamily="34" charset="0"/>
                <a:ea typeface="Times New Roman" pitchFamily="18" charset="0"/>
                <a:cs typeface="Arial" pitchFamily="34" charset="0"/>
              </a:rPr>
              <a:t>allora che cosa è per te?</a:t>
            </a:r>
            <a:endParaRPr lang="it-IT" sz="1050" dirty="0" smtClean="0">
              <a:latin typeface="Arial" pitchFamily="34" charset="0"/>
              <a:cs typeface="Arial" pitchFamily="34" charset="0"/>
            </a:endParaRPr>
          </a:p>
          <a:p>
            <a:pPr lvl="0" algn="ctr" eaLnBrk="0" fontAlgn="base" hangingPunct="0">
              <a:spcBef>
                <a:spcPct val="0"/>
              </a:spcBef>
              <a:spcAft>
                <a:spcPct val="0"/>
              </a:spcAft>
              <a:tabLst>
                <a:tab pos="457200" algn="l"/>
              </a:tabLst>
            </a:pPr>
            <a:r>
              <a:rPr lang="it-IT" b="1" i="1" dirty="0" smtClean="0">
                <a:latin typeface="Arial" pitchFamily="34" charset="0"/>
                <a:ea typeface="Times New Roman" pitchFamily="18" charset="0"/>
                <a:cs typeface="Arial" pitchFamily="34" charset="0"/>
              </a:rPr>
              <a:t>         Ciò  consente all’allievo di</a:t>
            </a:r>
            <a:endParaRPr lang="it-IT" sz="1050" dirty="0" smtClean="0">
              <a:latin typeface="Arial" pitchFamily="34" charset="0"/>
              <a:cs typeface="Arial" pitchFamily="34" charset="0"/>
            </a:endParaRPr>
          </a:p>
          <a:p>
            <a:pPr lvl="0" algn="ctr" eaLnBrk="0" fontAlgn="base" hangingPunct="0">
              <a:spcBef>
                <a:spcPct val="0"/>
              </a:spcBef>
              <a:spcAft>
                <a:spcPct val="0"/>
              </a:spcAft>
              <a:buFontTx/>
              <a:buChar char="•"/>
              <a:tabLst>
                <a:tab pos="457200" algn="l"/>
              </a:tabLst>
            </a:pPr>
            <a:r>
              <a:rPr lang="it-IT" sz="1600" b="1" dirty="0" smtClean="0">
                <a:latin typeface="Arial" pitchFamily="34" charset="0"/>
                <a:ea typeface="Times New Roman" pitchFamily="18" charset="0"/>
                <a:cs typeface="Arial" pitchFamily="34" charset="0"/>
              </a:rPr>
              <a:t>RIVELARSI</a:t>
            </a:r>
          </a:p>
          <a:p>
            <a:pPr lvl="0" algn="ctr" eaLnBrk="0" fontAlgn="base" hangingPunct="0">
              <a:spcBef>
                <a:spcPct val="0"/>
              </a:spcBef>
              <a:spcAft>
                <a:spcPct val="0"/>
              </a:spcAft>
              <a:buFontTx/>
              <a:buChar char="•"/>
              <a:tabLst>
                <a:tab pos="457200" algn="l"/>
              </a:tabLst>
            </a:pPr>
            <a:endParaRPr lang="it-IT" sz="1600" b="1" dirty="0" smtClean="0">
              <a:latin typeface="Arial" pitchFamily="34" charset="0"/>
              <a:cs typeface="Arial" pitchFamily="34" charset="0"/>
            </a:endParaRPr>
          </a:p>
          <a:p>
            <a:pPr lvl="0" algn="ctr" eaLnBrk="0" fontAlgn="base" hangingPunct="0">
              <a:spcBef>
                <a:spcPct val="0"/>
              </a:spcBef>
              <a:spcAft>
                <a:spcPct val="0"/>
              </a:spcAft>
              <a:buFontTx/>
              <a:buChar char="•"/>
              <a:tabLst>
                <a:tab pos="457200" algn="l"/>
              </a:tabLst>
            </a:pPr>
            <a:endParaRPr lang="it-IT" sz="1050" dirty="0" smtClean="0">
              <a:latin typeface="Arial" pitchFamily="34" charset="0"/>
              <a:cs typeface="Arial" pitchFamily="34" charset="0"/>
            </a:endParaRPr>
          </a:p>
          <a:p>
            <a:pPr lvl="0" algn="ctr" eaLnBrk="0" fontAlgn="base" hangingPunct="0">
              <a:spcBef>
                <a:spcPct val="0"/>
              </a:spcBef>
              <a:spcAft>
                <a:spcPct val="0"/>
              </a:spcAft>
              <a:buFontTx/>
              <a:buChar char="•"/>
              <a:tabLst>
                <a:tab pos="457200" algn="l"/>
              </a:tabLst>
            </a:pPr>
            <a:r>
              <a:rPr lang="it-IT" sz="1400" b="1" dirty="0" smtClean="0">
                <a:latin typeface="Calibri" pitchFamily="34" charset="0"/>
                <a:ea typeface="Times New Roman" pitchFamily="18" charset="0"/>
                <a:cs typeface="Times New Roman" pitchFamily="18" charset="0"/>
              </a:rPr>
              <a:t>AVVIARE UN CONFLITTO COGNITIVO</a:t>
            </a:r>
            <a:r>
              <a:rPr lang="it-IT" sz="1400" i="1" dirty="0" smtClean="0">
                <a:latin typeface="Calibri" pitchFamily="34" charset="0"/>
                <a:ea typeface="Times New Roman" pitchFamily="18" charset="0"/>
                <a:cs typeface="Times New Roman" pitchFamily="18" charset="0"/>
              </a:rPr>
              <a:t> facendo emergere il dubbio.</a:t>
            </a:r>
            <a:endParaRPr lang="it-IT" sz="1050" dirty="0" smtClean="0">
              <a:latin typeface="Arial" pitchFamily="34" charset="0"/>
              <a:cs typeface="Arial" pitchFamily="34" charset="0"/>
            </a:endParaRPr>
          </a:p>
          <a:p>
            <a:pPr lvl="0" algn="ctr" eaLnBrk="0" fontAlgn="base" hangingPunct="0">
              <a:spcBef>
                <a:spcPct val="0"/>
              </a:spcBef>
              <a:spcAft>
                <a:spcPct val="0"/>
              </a:spcAft>
              <a:buFontTx/>
              <a:buChar char="•"/>
              <a:tabLst>
                <a:tab pos="457200" algn="l"/>
              </a:tabLst>
            </a:pPr>
            <a:r>
              <a:rPr lang="it-IT" sz="1400" b="1" dirty="0" smtClean="0">
                <a:latin typeface="Calibri" pitchFamily="34" charset="0"/>
                <a:ea typeface="Times New Roman" pitchFamily="18" charset="0"/>
                <a:cs typeface="Times New Roman" pitchFamily="18" charset="0"/>
              </a:rPr>
              <a:t>RIMUOVERE L’OSTACOLO EPISTEMOLOGICO</a:t>
            </a:r>
            <a:r>
              <a:rPr lang="it-IT" sz="1400" dirty="0" smtClean="0">
                <a:latin typeface="Calibri" pitchFamily="34" charset="0"/>
                <a:ea typeface="Times New Roman" pitchFamily="18" charset="0"/>
                <a:cs typeface="Times New Roman" pitchFamily="18" charset="0"/>
              </a:rPr>
              <a:t> </a:t>
            </a:r>
            <a:r>
              <a:rPr lang="it-IT" sz="1400" i="1" dirty="0" smtClean="0">
                <a:latin typeface="Calibri" pitchFamily="34" charset="0"/>
                <a:ea typeface="Times New Roman" pitchFamily="18" charset="0"/>
                <a:cs typeface="Times New Roman" pitchFamily="18" charset="0"/>
              </a:rPr>
              <a:t> che impedisce l’apprendimento.     </a:t>
            </a:r>
            <a:endParaRPr lang="it-IT" dirty="0"/>
          </a:p>
        </p:txBody>
      </p:sp>
      <p:pic>
        <p:nvPicPr>
          <p:cNvPr id="2053" name="Picture 5" descr="http://kindergarten-network.wikispaces.com/file/view/20080916-094220-pic-228042908_t607.jpg/220665214/20080916-094220-pic-228042908_t607.jpg"/>
          <p:cNvPicPr>
            <a:picLocks noChangeAspect="1" noChangeArrowheads="1"/>
          </p:cNvPicPr>
          <p:nvPr/>
        </p:nvPicPr>
        <p:blipFill>
          <a:blip r:embed="rId2"/>
          <a:srcRect/>
          <a:stretch>
            <a:fillRect/>
          </a:stretch>
        </p:blipFill>
        <p:spPr bwMode="auto">
          <a:xfrm>
            <a:off x="2500298" y="4286256"/>
            <a:ext cx="4429156" cy="235745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428728" y="1214422"/>
            <a:ext cx="6515100" cy="3543300"/>
          </a:xfrm>
          <a:prstGeom prst="rect">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algn="ctr"/>
            <a:r>
              <a:rPr lang="it-IT" b="1" i="1" dirty="0" smtClean="0"/>
              <a:t>FUNZIONE DELLA C.C.</a:t>
            </a:r>
            <a:endParaRPr lang="it-IT" dirty="0" smtClean="0"/>
          </a:p>
          <a:p>
            <a:r>
              <a:rPr lang="it-IT" b="1" dirty="0" smtClean="0"/>
              <a:t>ACCOGLIENZA                                                         RICONOSCIMENTO </a:t>
            </a:r>
            <a:endParaRPr lang="it-IT" dirty="0" smtClean="0"/>
          </a:p>
          <a:p>
            <a:r>
              <a:rPr lang="it-IT" b="1" dirty="0" smtClean="0"/>
              <a:t>RELAZIONE                                                                                 ASCOLTO</a:t>
            </a:r>
            <a:endParaRPr lang="it-IT" dirty="0" smtClean="0"/>
          </a:p>
          <a:p>
            <a:r>
              <a:rPr lang="it-IT" b="1" dirty="0" smtClean="0"/>
              <a:t>                                     </a:t>
            </a:r>
            <a:endParaRPr lang="it-IT" dirty="0" smtClean="0"/>
          </a:p>
          <a:p>
            <a:r>
              <a:rPr lang="it-IT" b="1" dirty="0" smtClean="0"/>
              <a:t>INTERAZIONE</a:t>
            </a:r>
            <a:r>
              <a:rPr lang="it-IT" dirty="0" smtClean="0"/>
              <a:t>                                             </a:t>
            </a:r>
            <a:r>
              <a:rPr lang="it-IT" b="1" dirty="0" smtClean="0"/>
              <a:t>FORMATORE / FORMANDO</a:t>
            </a:r>
            <a:r>
              <a:rPr lang="it-IT" dirty="0" smtClean="0"/>
              <a:t>                          </a:t>
            </a:r>
          </a:p>
          <a:p>
            <a:r>
              <a:rPr lang="it-IT" b="1" dirty="0" smtClean="0"/>
              <a:t>APPRENDIMENTO                                           INFERENZA</a:t>
            </a:r>
          </a:p>
          <a:p>
            <a:endParaRPr lang="it-IT" dirty="0" smtClean="0"/>
          </a:p>
          <a:p>
            <a:r>
              <a:rPr lang="it-IT" b="1" dirty="0" smtClean="0"/>
              <a:t>  dai CONCETTI  SPONTANEI degli allievi</a:t>
            </a:r>
            <a:endParaRPr lang="it-IT" dirty="0" smtClean="0"/>
          </a:p>
          <a:p>
            <a:r>
              <a:rPr lang="it-IT" b="1" dirty="0" smtClean="0"/>
              <a:t>                                                                                                                </a:t>
            </a:r>
            <a:endParaRPr lang="it-IT" dirty="0" smtClean="0"/>
          </a:p>
          <a:p>
            <a:pPr algn="r"/>
            <a:endParaRPr lang="it-IT" b="1" dirty="0" smtClean="0"/>
          </a:p>
          <a:p>
            <a:pPr algn="r"/>
            <a:r>
              <a:rPr lang="it-IT" b="1" dirty="0" smtClean="0"/>
              <a:t>ai CONCETTI   SISTEMATICI della scienza</a:t>
            </a:r>
          </a:p>
          <a:p>
            <a:r>
              <a:rPr lang="it-IT" b="1" i="1" dirty="0" smtClean="0"/>
              <a:t>                                  </a:t>
            </a:r>
            <a:endParaRPr lang="it-IT"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 name="Connettore 2 3"/>
          <p:cNvCxnSpPr/>
          <p:nvPr/>
        </p:nvCxnSpPr>
        <p:spPr>
          <a:xfrm>
            <a:off x="3071802" y="1714488"/>
            <a:ext cx="25717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a:off x="3214678" y="2000240"/>
            <a:ext cx="350046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3071802" y="2500306"/>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3357554" y="2786058"/>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Freccia circolare a destra 10"/>
          <p:cNvSpPr/>
          <p:nvPr/>
        </p:nvSpPr>
        <p:spPr>
          <a:xfrm>
            <a:off x="2214546" y="3571876"/>
            <a:ext cx="1643074" cy="78581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1500166" y="571480"/>
          <a:ext cx="6096000" cy="1582292"/>
        </p:xfrm>
        <a:graphic>
          <a:graphicData uri="http://schemas.openxmlformats.org/drawingml/2006/table">
            <a:tbl>
              <a:tblPr/>
              <a:tblGrid>
                <a:gridCol w="1393389"/>
                <a:gridCol w="3092888"/>
                <a:gridCol w="1609723"/>
              </a:tblGrid>
              <a:tr h="1582292">
                <a:tc>
                  <a:txBody>
                    <a:bodyPr/>
                    <a:lstStyle/>
                    <a:p>
                      <a:pPr>
                        <a:lnSpc>
                          <a:spcPct val="115000"/>
                        </a:lnSpc>
                        <a:spcAft>
                          <a:spcPts val="0"/>
                        </a:spcAft>
                      </a:pPr>
                      <a:r>
                        <a:rPr lang="en-US" sz="1100" b="1" dirty="0" smtClean="0">
                          <a:solidFill>
                            <a:schemeClr val="bg1"/>
                          </a:solidFill>
                          <a:latin typeface="Calibri"/>
                          <a:ea typeface="Calibri"/>
                          <a:cs typeface="Times New Roman"/>
                        </a:rPr>
                        <a:t>LOCALI  </a:t>
                      </a:r>
                    </a:p>
                    <a:p>
                      <a:pPr>
                        <a:lnSpc>
                          <a:spcPct val="115000"/>
                        </a:lnSpc>
                        <a:spcAft>
                          <a:spcPts val="0"/>
                        </a:spcAft>
                      </a:pPr>
                      <a:endParaRPr lang="it-IT" sz="1100" b="1" dirty="0" smtClean="0">
                        <a:solidFill>
                          <a:schemeClr val="bg1"/>
                        </a:solidFill>
                        <a:latin typeface="Calibri"/>
                        <a:ea typeface="Times New Roman"/>
                        <a:cs typeface="Times New Roman"/>
                      </a:endParaRPr>
                    </a:p>
                    <a:p>
                      <a:pPr>
                        <a:lnSpc>
                          <a:spcPct val="115000"/>
                        </a:lnSpc>
                        <a:spcAft>
                          <a:spcPts val="0"/>
                        </a:spcAft>
                      </a:pPr>
                      <a:r>
                        <a:rPr lang="en-US" sz="1100" b="1" dirty="0" smtClean="0">
                          <a:solidFill>
                            <a:schemeClr val="bg1"/>
                          </a:solidFill>
                          <a:latin typeface="Calibri"/>
                          <a:ea typeface="Calibri"/>
                          <a:cs typeface="Times New Roman"/>
                        </a:rPr>
                        <a:t>PRAGMATICI</a:t>
                      </a:r>
                    </a:p>
                    <a:p>
                      <a:pPr>
                        <a:lnSpc>
                          <a:spcPct val="115000"/>
                        </a:lnSpc>
                        <a:spcAft>
                          <a:spcPts val="0"/>
                        </a:spcAft>
                      </a:pPr>
                      <a:endParaRPr lang="it-IT" sz="1100" b="1" dirty="0" smtClean="0">
                        <a:solidFill>
                          <a:schemeClr val="bg1"/>
                        </a:solidFill>
                        <a:latin typeface="Calibri"/>
                        <a:ea typeface="Times New Roman"/>
                        <a:cs typeface="Times New Roman"/>
                      </a:endParaRPr>
                    </a:p>
                    <a:p>
                      <a:pPr>
                        <a:lnSpc>
                          <a:spcPct val="115000"/>
                        </a:lnSpc>
                        <a:spcAft>
                          <a:spcPts val="0"/>
                        </a:spcAft>
                      </a:pPr>
                      <a:r>
                        <a:rPr lang="en-US" sz="1100" b="1" dirty="0" smtClean="0">
                          <a:solidFill>
                            <a:schemeClr val="bg1"/>
                          </a:solidFill>
                          <a:latin typeface="Calibri"/>
                          <a:ea typeface="Calibri"/>
                          <a:cs typeface="Times New Roman"/>
                        </a:rPr>
                        <a:t>AGGREGATI </a:t>
                      </a:r>
                    </a:p>
                    <a:p>
                      <a:pPr>
                        <a:lnSpc>
                          <a:spcPct val="115000"/>
                        </a:lnSpc>
                        <a:spcAft>
                          <a:spcPts val="0"/>
                        </a:spcAft>
                      </a:pPr>
                      <a:endParaRPr lang="it-IT" sz="1100" b="1" dirty="0" smtClean="0">
                        <a:solidFill>
                          <a:schemeClr val="bg1"/>
                        </a:solidFill>
                        <a:latin typeface="Calibri"/>
                        <a:ea typeface="Times New Roman"/>
                        <a:cs typeface="Times New Roman"/>
                      </a:endParaRPr>
                    </a:p>
                    <a:p>
                      <a:pPr>
                        <a:lnSpc>
                          <a:spcPct val="115000"/>
                        </a:lnSpc>
                        <a:spcAft>
                          <a:spcPts val="0"/>
                        </a:spcAft>
                      </a:pPr>
                      <a:r>
                        <a:rPr lang="en-US" sz="1100" b="1" dirty="0" smtClean="0">
                          <a:solidFill>
                            <a:schemeClr val="bg1"/>
                          </a:solidFill>
                          <a:latin typeface="Calibri"/>
                          <a:ea typeface="Calibri"/>
                          <a:cs typeface="Times New Roman"/>
                        </a:rPr>
                        <a:t> VAGHI </a:t>
                      </a:r>
                      <a:endParaRPr lang="it-IT" sz="1100" b="1" dirty="0">
                        <a:solidFill>
                          <a:schemeClr val="bg1"/>
                        </a:solidFill>
                        <a:latin typeface="Calibri"/>
                        <a:ea typeface="Times New Roman"/>
                        <a:cs typeface="Times New Roman"/>
                      </a:endParaRPr>
                    </a:p>
                  </a:txBody>
                  <a:tcPr marL="67332" marR="67332"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nSpc>
                          <a:spcPct val="115000"/>
                        </a:lnSpc>
                        <a:spcAft>
                          <a:spcPts val="0"/>
                        </a:spcAft>
                      </a:pPr>
                      <a:endParaRPr lang="en-US" sz="1100" b="1" dirty="0">
                        <a:solidFill>
                          <a:schemeClr val="bg1"/>
                        </a:solidFill>
                        <a:latin typeface="Calibri"/>
                        <a:ea typeface="Calibri"/>
                        <a:cs typeface="Times New Roman"/>
                      </a:endParaRPr>
                    </a:p>
                    <a:p>
                      <a:pPr>
                        <a:lnSpc>
                          <a:spcPct val="115000"/>
                        </a:lnSpc>
                        <a:spcAft>
                          <a:spcPts val="1000"/>
                        </a:spcAft>
                      </a:pPr>
                      <a:r>
                        <a:rPr lang="it-IT" sz="1100" b="1" dirty="0">
                          <a:solidFill>
                            <a:schemeClr val="bg1"/>
                          </a:solidFill>
                          <a:latin typeface="Calibri"/>
                          <a:ea typeface="Times New Roman"/>
                          <a:cs typeface="Times New Roman"/>
                        </a:rPr>
                        <a:t>      </a:t>
                      </a:r>
                    </a:p>
                    <a:p>
                      <a:pPr algn="ctr">
                        <a:lnSpc>
                          <a:spcPct val="115000"/>
                        </a:lnSpc>
                        <a:spcAft>
                          <a:spcPts val="0"/>
                        </a:spcAft>
                      </a:pPr>
                      <a:r>
                        <a:rPr lang="it-IT" sz="1100" b="1" dirty="0">
                          <a:solidFill>
                            <a:schemeClr val="bg1"/>
                          </a:solidFill>
                          <a:latin typeface="Calibri"/>
                          <a:ea typeface="Calibri"/>
                        </a:rPr>
                        <a:t/>
                      </a:r>
                      <a:br>
                        <a:rPr lang="it-IT" sz="1100" b="1" dirty="0">
                          <a:solidFill>
                            <a:schemeClr val="bg1"/>
                          </a:solidFill>
                          <a:latin typeface="Calibri"/>
                          <a:ea typeface="Calibri"/>
                        </a:rPr>
                      </a:br>
                      <a:r>
                        <a:rPr lang="en-US" sz="1100" b="1" dirty="0">
                          <a:solidFill>
                            <a:schemeClr val="bg1"/>
                          </a:solidFill>
                          <a:latin typeface="Calibri"/>
                          <a:ea typeface="Calibri"/>
                          <a:cs typeface="Times New Roman"/>
                        </a:rPr>
                        <a:t>CONCETTI      </a:t>
                      </a:r>
                      <a:r>
                        <a:rPr lang="en-US" sz="1100" b="1" dirty="0" smtClean="0">
                          <a:solidFill>
                            <a:schemeClr val="bg1"/>
                          </a:solidFill>
                          <a:latin typeface="Calibri"/>
                          <a:ea typeface="Calibri"/>
                          <a:cs typeface="Times New Roman"/>
                        </a:rPr>
                        <a:t>               </a:t>
                      </a:r>
                      <a:r>
                        <a:rPr lang="it-IT" sz="1100" b="1" dirty="0" smtClean="0">
                          <a:solidFill>
                            <a:schemeClr val="bg1"/>
                          </a:solidFill>
                          <a:latin typeface="+mn-lt"/>
                          <a:ea typeface="Times New Roman"/>
                          <a:cs typeface="Times New Roman"/>
                        </a:rPr>
                        <a:t>VS</a:t>
                      </a:r>
                      <a:r>
                        <a:rPr lang="en-US" sz="1100" b="1" dirty="0" smtClean="0">
                          <a:solidFill>
                            <a:schemeClr val="bg1"/>
                          </a:solidFill>
                          <a:latin typeface="Calibri"/>
                          <a:ea typeface="Calibri"/>
                          <a:cs typeface="Times New Roman"/>
                        </a:rPr>
                        <a:t>                             </a:t>
                      </a:r>
                      <a:r>
                        <a:rPr lang="en-US" sz="1100" b="1" dirty="0">
                          <a:solidFill>
                            <a:schemeClr val="bg1"/>
                          </a:solidFill>
                          <a:latin typeface="Calibri"/>
                          <a:ea typeface="Calibri"/>
                          <a:cs typeface="Times New Roman"/>
                        </a:rPr>
                        <a:t>CONCETTI                                            SPONTANEI                                  SISTEMATICI</a:t>
                      </a:r>
                      <a:endParaRPr lang="it-IT" sz="1100" b="1" dirty="0">
                        <a:solidFill>
                          <a:schemeClr val="bg1"/>
                        </a:solidFill>
                        <a:latin typeface="Calibri"/>
                        <a:ea typeface="Times New Roman"/>
                        <a:cs typeface="Times New Roman"/>
                      </a:endParaRPr>
                    </a:p>
                  </a:txBody>
                  <a:tcPr marL="67332" marR="67332"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nSpc>
                          <a:spcPct val="115000"/>
                        </a:lnSpc>
                        <a:spcAft>
                          <a:spcPts val="0"/>
                        </a:spcAft>
                      </a:pPr>
                      <a:r>
                        <a:rPr lang="en-US" sz="1100" b="1" dirty="0" smtClean="0">
                          <a:solidFill>
                            <a:schemeClr val="bg1"/>
                          </a:solidFill>
                          <a:latin typeface="Calibri"/>
                          <a:ea typeface="Calibri"/>
                          <a:cs typeface="Times New Roman"/>
                        </a:rPr>
                        <a:t>GENERALI</a:t>
                      </a:r>
                    </a:p>
                    <a:p>
                      <a:pPr>
                        <a:lnSpc>
                          <a:spcPct val="115000"/>
                        </a:lnSpc>
                        <a:spcAft>
                          <a:spcPts val="0"/>
                        </a:spcAft>
                      </a:pPr>
                      <a:endParaRPr lang="it-IT" sz="1100" b="1" dirty="0" smtClean="0">
                        <a:solidFill>
                          <a:schemeClr val="bg1"/>
                        </a:solidFill>
                        <a:latin typeface="Calibri"/>
                        <a:ea typeface="Times New Roman"/>
                        <a:cs typeface="Times New Roman"/>
                      </a:endParaRPr>
                    </a:p>
                    <a:p>
                      <a:pPr>
                        <a:lnSpc>
                          <a:spcPct val="115000"/>
                        </a:lnSpc>
                        <a:spcAft>
                          <a:spcPts val="0"/>
                        </a:spcAft>
                      </a:pPr>
                      <a:r>
                        <a:rPr lang="en-US" sz="1100" b="1" dirty="0" smtClean="0">
                          <a:solidFill>
                            <a:schemeClr val="bg1"/>
                          </a:solidFill>
                          <a:latin typeface="Calibri"/>
                          <a:ea typeface="Calibri"/>
                          <a:cs typeface="Times New Roman"/>
                        </a:rPr>
                        <a:t>ESPLICATIVI</a:t>
                      </a:r>
                    </a:p>
                    <a:p>
                      <a:pPr>
                        <a:lnSpc>
                          <a:spcPct val="115000"/>
                        </a:lnSpc>
                        <a:spcAft>
                          <a:spcPts val="0"/>
                        </a:spcAft>
                      </a:pPr>
                      <a:endParaRPr lang="it-IT" sz="1100" b="1" dirty="0" smtClean="0">
                        <a:solidFill>
                          <a:schemeClr val="bg1"/>
                        </a:solidFill>
                        <a:latin typeface="Calibri"/>
                        <a:ea typeface="Times New Roman"/>
                        <a:cs typeface="Times New Roman"/>
                      </a:endParaRPr>
                    </a:p>
                    <a:p>
                      <a:pPr>
                        <a:lnSpc>
                          <a:spcPct val="115000"/>
                        </a:lnSpc>
                        <a:spcAft>
                          <a:spcPts val="0"/>
                        </a:spcAft>
                      </a:pPr>
                      <a:r>
                        <a:rPr lang="en-US" sz="1100" b="1" dirty="0" smtClean="0">
                          <a:solidFill>
                            <a:schemeClr val="bg1"/>
                          </a:solidFill>
                          <a:latin typeface="Calibri"/>
                          <a:ea typeface="Calibri"/>
                          <a:cs typeface="Times New Roman"/>
                        </a:rPr>
                        <a:t>COERENTI </a:t>
                      </a:r>
                    </a:p>
                    <a:p>
                      <a:pPr>
                        <a:lnSpc>
                          <a:spcPct val="115000"/>
                        </a:lnSpc>
                        <a:spcAft>
                          <a:spcPts val="0"/>
                        </a:spcAft>
                      </a:pPr>
                      <a:endParaRPr lang="it-IT" sz="1100" b="1" dirty="0" smtClean="0">
                        <a:solidFill>
                          <a:schemeClr val="bg1"/>
                        </a:solidFill>
                        <a:latin typeface="Calibri"/>
                        <a:ea typeface="Times New Roman"/>
                        <a:cs typeface="Times New Roman"/>
                      </a:endParaRPr>
                    </a:p>
                    <a:p>
                      <a:pPr>
                        <a:lnSpc>
                          <a:spcPct val="115000"/>
                        </a:lnSpc>
                        <a:spcAft>
                          <a:spcPts val="0"/>
                        </a:spcAft>
                      </a:pPr>
                      <a:r>
                        <a:rPr lang="en-US" sz="1100" b="1" dirty="0" smtClean="0">
                          <a:solidFill>
                            <a:schemeClr val="bg1"/>
                          </a:solidFill>
                          <a:latin typeface="Calibri"/>
                          <a:ea typeface="Calibri"/>
                          <a:cs typeface="Times New Roman"/>
                        </a:rPr>
                        <a:t>FORMALIZZATI </a:t>
                      </a:r>
                      <a:endParaRPr lang="it-IT" sz="1100" b="1" dirty="0">
                        <a:solidFill>
                          <a:schemeClr val="bg1"/>
                        </a:solidFill>
                        <a:latin typeface="Calibri"/>
                        <a:ea typeface="Times New Roman"/>
                        <a:cs typeface="Times New Roman"/>
                      </a:endParaRPr>
                    </a:p>
                  </a:txBody>
                  <a:tcPr marL="67332" marR="67332"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40000"/>
                        <a:lumOff val="60000"/>
                      </a:schemeClr>
                    </a:solidFill>
                  </a:tcPr>
                </a:tc>
              </a:tr>
            </a:tbl>
          </a:graphicData>
        </a:graphic>
      </p:graphicFrame>
      <p:sp>
        <p:nvSpPr>
          <p:cNvPr id="4" name="Rettangolo 3"/>
          <p:cNvSpPr/>
          <p:nvPr/>
        </p:nvSpPr>
        <p:spPr>
          <a:xfrm>
            <a:off x="500034" y="2571744"/>
            <a:ext cx="8429684" cy="3139321"/>
          </a:xfrm>
          <a:prstGeom prst="rect">
            <a:avLst/>
          </a:prstGeom>
        </p:spPr>
        <p:txBody>
          <a:bodyPr wrap="square">
            <a:spAutoFit/>
          </a:bodyPr>
          <a:lstStyle/>
          <a:p>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 concetti spontanei sono: locali, ovvero legati alla situazione particolare quindi chiusi nel tempo e nello spazio; pragmatici , ovvero finalizzati alla soluzione del caso concreto; aggregati, ovvero debolmente legati tra loro , giustapposti;  vaghi perché richiedono verifiche continue tra gli interlocutori con il richiamo ad un linguaggio condiviso ( segni, gesti, musica)  Viceversa i concetti sistematici hanno tendenza generale  ed universalistica per cui sono validi a prescindere dal contesto  in cui sono sorti, esplicativi perché si producono attraverso la ricerca  che li rendono “veri” rispetto alla realtà di riferimento; coerenti, perché ha la propensione  a strutturarsi gerarchicamente ed organicamente, oltre che a differenziarsi in settori specialistici; formalizzati  perché aspira a rendersi conto di se stesso e delle relazioni attraverso la quale si costruisce  e si regola.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32" name="Rectangle 32"/>
          <p:cNvSpPr>
            <a:spLocks noChangeArrowheads="1"/>
          </p:cNvSpPr>
          <p:nvPr/>
        </p:nvSpPr>
        <p:spPr bwMode="auto">
          <a:xfrm>
            <a:off x="2532063" y="917575"/>
            <a:ext cx="1143000" cy="342900"/>
          </a:xfrm>
          <a:prstGeom prst="rect">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it-IT"/>
          </a:p>
        </p:txBody>
      </p:sp>
      <p:sp>
        <p:nvSpPr>
          <p:cNvPr id="25630" name="Rectangle 30"/>
          <p:cNvSpPr>
            <a:spLocks noChangeArrowheads="1"/>
          </p:cNvSpPr>
          <p:nvPr/>
        </p:nvSpPr>
        <p:spPr bwMode="auto">
          <a:xfrm>
            <a:off x="2303463" y="1930400"/>
            <a:ext cx="1485900" cy="457200"/>
          </a:xfrm>
          <a:prstGeom prst="rect">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it-IT"/>
          </a:p>
        </p:txBody>
      </p:sp>
      <p:sp>
        <p:nvSpPr>
          <p:cNvPr id="25621" name="Rectangle 21"/>
          <p:cNvSpPr>
            <a:spLocks noChangeArrowheads="1"/>
          </p:cNvSpPr>
          <p:nvPr/>
        </p:nvSpPr>
        <p:spPr bwMode="auto">
          <a:xfrm>
            <a:off x="4017963" y="3340100"/>
            <a:ext cx="1257300" cy="457200"/>
          </a:xfrm>
          <a:prstGeom prst="rect">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it-IT"/>
          </a:p>
        </p:txBody>
      </p:sp>
      <p:sp>
        <p:nvSpPr>
          <p:cNvPr id="25614" name="Rectangle 14"/>
          <p:cNvSpPr>
            <a:spLocks noChangeArrowheads="1"/>
          </p:cNvSpPr>
          <p:nvPr/>
        </p:nvSpPr>
        <p:spPr bwMode="auto">
          <a:xfrm>
            <a:off x="4246563" y="4732338"/>
            <a:ext cx="1143000" cy="685800"/>
          </a:xfrm>
          <a:prstGeom prst="rect">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it-IT"/>
          </a:p>
        </p:txBody>
      </p:sp>
      <p:sp>
        <p:nvSpPr>
          <p:cNvPr id="25609" name="Rectangle 9"/>
          <p:cNvSpPr>
            <a:spLocks noChangeArrowheads="1"/>
          </p:cNvSpPr>
          <p:nvPr/>
        </p:nvSpPr>
        <p:spPr bwMode="auto">
          <a:xfrm>
            <a:off x="5500694" y="3786190"/>
            <a:ext cx="1028700" cy="228600"/>
          </a:xfrm>
          <a:prstGeom prst="rect">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it-IT"/>
          </a:p>
        </p:txBody>
      </p:sp>
      <p:sp>
        <p:nvSpPr>
          <p:cNvPr id="25631" name="Line 31"/>
          <p:cNvSpPr>
            <a:spLocks noChangeShapeType="1"/>
          </p:cNvSpPr>
          <p:nvPr/>
        </p:nvSpPr>
        <p:spPr bwMode="auto">
          <a:xfrm>
            <a:off x="3103563" y="1543050"/>
            <a:ext cx="0" cy="4572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5624" name="Line 24"/>
          <p:cNvSpPr>
            <a:spLocks noChangeShapeType="1"/>
          </p:cNvSpPr>
          <p:nvPr/>
        </p:nvSpPr>
        <p:spPr bwMode="auto">
          <a:xfrm>
            <a:off x="1731963" y="3225800"/>
            <a:ext cx="2743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23" name="Line 23"/>
          <p:cNvSpPr>
            <a:spLocks noChangeShapeType="1"/>
          </p:cNvSpPr>
          <p:nvPr/>
        </p:nvSpPr>
        <p:spPr bwMode="auto">
          <a:xfrm>
            <a:off x="1731963" y="3225800"/>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22" name="Line 22"/>
          <p:cNvSpPr>
            <a:spLocks noChangeShapeType="1"/>
          </p:cNvSpPr>
          <p:nvPr/>
        </p:nvSpPr>
        <p:spPr bwMode="auto">
          <a:xfrm>
            <a:off x="4475163" y="3225800"/>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15" name="Line 15"/>
          <p:cNvSpPr>
            <a:spLocks noChangeShapeType="1"/>
          </p:cNvSpPr>
          <p:nvPr/>
        </p:nvSpPr>
        <p:spPr bwMode="auto">
          <a:xfrm>
            <a:off x="1731963" y="4275138"/>
            <a:ext cx="2971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19" name="Line 19"/>
          <p:cNvSpPr>
            <a:spLocks noChangeShapeType="1"/>
          </p:cNvSpPr>
          <p:nvPr/>
        </p:nvSpPr>
        <p:spPr bwMode="auto">
          <a:xfrm>
            <a:off x="1731963" y="3851275"/>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26" name="Line 26"/>
          <p:cNvSpPr>
            <a:spLocks noChangeShapeType="1"/>
          </p:cNvSpPr>
          <p:nvPr/>
        </p:nvSpPr>
        <p:spPr bwMode="auto">
          <a:xfrm>
            <a:off x="3103563" y="2890838"/>
            <a:ext cx="0" cy="2286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5616" name="Line 16"/>
          <p:cNvSpPr>
            <a:spLocks noChangeShapeType="1"/>
          </p:cNvSpPr>
          <p:nvPr/>
        </p:nvSpPr>
        <p:spPr bwMode="auto">
          <a:xfrm>
            <a:off x="4703763" y="427513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17" name="Line 17"/>
          <p:cNvSpPr>
            <a:spLocks noChangeShapeType="1"/>
          </p:cNvSpPr>
          <p:nvPr/>
        </p:nvSpPr>
        <p:spPr bwMode="auto">
          <a:xfrm>
            <a:off x="931863" y="4275138"/>
            <a:ext cx="9144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18" name="Line 18"/>
          <p:cNvSpPr>
            <a:spLocks noChangeShapeType="1"/>
          </p:cNvSpPr>
          <p:nvPr/>
        </p:nvSpPr>
        <p:spPr bwMode="auto">
          <a:xfrm>
            <a:off x="931863" y="4275138"/>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12" name="Line 12"/>
          <p:cNvSpPr>
            <a:spLocks noChangeShapeType="1"/>
          </p:cNvSpPr>
          <p:nvPr/>
        </p:nvSpPr>
        <p:spPr bwMode="auto">
          <a:xfrm>
            <a:off x="1389063" y="5518150"/>
            <a:ext cx="2743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10" name="AutoShape 10"/>
          <p:cNvSpPr>
            <a:spLocks/>
          </p:cNvSpPr>
          <p:nvPr/>
        </p:nvSpPr>
        <p:spPr bwMode="auto">
          <a:xfrm>
            <a:off x="1928794" y="4071942"/>
            <a:ext cx="228600" cy="457200"/>
          </a:xfrm>
          <a:prstGeom prst="rightBracket">
            <a:avLst>
              <a:gd name="adj" fmla="val 16667"/>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02" name="Text Box 2"/>
          <p:cNvSpPr txBox="1">
            <a:spLocks noChangeArrowheads="1"/>
          </p:cNvSpPr>
          <p:nvPr/>
        </p:nvSpPr>
        <p:spPr bwMode="auto">
          <a:xfrm>
            <a:off x="5429256" y="5072074"/>
            <a:ext cx="1600200" cy="5715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Credenze spontanee</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Risposte provocate</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5604" name="Line 4"/>
          <p:cNvSpPr>
            <a:spLocks noChangeShapeType="1"/>
          </p:cNvSpPr>
          <p:nvPr/>
        </p:nvSpPr>
        <p:spPr bwMode="auto">
          <a:xfrm>
            <a:off x="1846263" y="7896225"/>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05" name="Line 5"/>
          <p:cNvSpPr>
            <a:spLocks noChangeShapeType="1"/>
          </p:cNvSpPr>
          <p:nvPr/>
        </p:nvSpPr>
        <p:spPr bwMode="auto">
          <a:xfrm>
            <a:off x="4589463" y="7896225"/>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20" name="AutoShape 20"/>
          <p:cNvSpPr>
            <a:spLocks noChangeArrowheads="1"/>
          </p:cNvSpPr>
          <p:nvPr/>
        </p:nvSpPr>
        <p:spPr bwMode="auto">
          <a:xfrm>
            <a:off x="2428860" y="3714752"/>
            <a:ext cx="685800" cy="571500"/>
          </a:xfrm>
          <a:prstGeom prst="curvedRightArrow">
            <a:avLst>
              <a:gd name="adj1" fmla="val 20000"/>
              <a:gd name="adj2" fmla="val 40000"/>
              <a:gd name="adj3" fmla="val 4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5627" name="Line 27"/>
          <p:cNvSpPr>
            <a:spLocks noChangeShapeType="1"/>
          </p:cNvSpPr>
          <p:nvPr/>
        </p:nvSpPr>
        <p:spPr bwMode="auto">
          <a:xfrm>
            <a:off x="3903663" y="2381250"/>
            <a:ext cx="22860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28" name="Line 28"/>
          <p:cNvSpPr>
            <a:spLocks noChangeShapeType="1"/>
          </p:cNvSpPr>
          <p:nvPr/>
        </p:nvSpPr>
        <p:spPr bwMode="auto">
          <a:xfrm>
            <a:off x="6189663" y="2381250"/>
            <a:ext cx="0" cy="3200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06" name="Line 6"/>
          <p:cNvSpPr>
            <a:spLocks noChangeShapeType="1"/>
          </p:cNvSpPr>
          <p:nvPr/>
        </p:nvSpPr>
        <p:spPr bwMode="auto">
          <a:xfrm>
            <a:off x="5961063" y="8239125"/>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29" name="Line 29"/>
          <p:cNvSpPr>
            <a:spLocks noChangeShapeType="1"/>
          </p:cNvSpPr>
          <p:nvPr/>
        </p:nvSpPr>
        <p:spPr bwMode="auto">
          <a:xfrm>
            <a:off x="3903663" y="2381250"/>
            <a:ext cx="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5607" name="Line 7"/>
          <p:cNvSpPr>
            <a:spLocks noChangeShapeType="1"/>
          </p:cNvSpPr>
          <p:nvPr/>
        </p:nvSpPr>
        <p:spPr bwMode="auto">
          <a:xfrm>
            <a:off x="5961063" y="8239125"/>
            <a:ext cx="2286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5625" name="Text Box 25"/>
          <p:cNvSpPr txBox="1">
            <a:spLocks noChangeArrowheads="1"/>
          </p:cNvSpPr>
          <p:nvPr/>
        </p:nvSpPr>
        <p:spPr bwMode="auto">
          <a:xfrm>
            <a:off x="5732463" y="3287713"/>
            <a:ext cx="342900" cy="24431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O</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N</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S</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E</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N</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O</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N</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O</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D</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I</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5633" name="Rectangle 33"/>
          <p:cNvSpPr>
            <a:spLocks noChangeArrowheads="1"/>
          </p:cNvSpPr>
          <p:nvPr/>
        </p:nvSpPr>
        <p:spPr bwMode="auto">
          <a:xfrm>
            <a:off x="642910" y="714356"/>
            <a:ext cx="6629400" cy="5143500"/>
          </a:xfrm>
          <a:prstGeom prst="rect">
            <a:avLst/>
          </a:prstGeom>
          <a:solidFill>
            <a:srgbClr val="FFFFFF"/>
          </a:solidFill>
          <a:ln w="2857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it-IT" sz="900" dirty="0" smtClean="0">
              <a:latin typeface="Arial" pitchFamily="34" charset="0"/>
              <a:cs typeface="Arial" pitchFamily="34" charset="0"/>
            </a:endParaRPr>
          </a:p>
        </p:txBody>
      </p:sp>
      <p:sp>
        <p:nvSpPr>
          <p:cNvPr id="25635" name="Rectangle 35"/>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5636" name="Rectangle 36"/>
          <p:cNvSpPr>
            <a:spLocks noChangeArrowheads="1"/>
          </p:cNvSpPr>
          <p:nvPr/>
        </p:nvSpPr>
        <p:spPr bwMode="auto">
          <a:xfrm>
            <a:off x="2786050" y="1000108"/>
            <a:ext cx="944939"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METODO</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37" name="Rectangle 37"/>
          <p:cNvSpPr>
            <a:spLocks noChangeArrowheads="1"/>
          </p:cNvSpPr>
          <p:nvPr/>
        </p:nvSpPr>
        <p:spPr bwMode="auto">
          <a:xfrm>
            <a:off x="2857488" y="1357298"/>
            <a:ext cx="10001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CLINICO</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serve per</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38" name="Rectangle 38"/>
          <p:cNvSpPr>
            <a:spLocks noChangeArrowheads="1"/>
          </p:cNvSpPr>
          <p:nvPr/>
        </p:nvSpPr>
        <p:spPr bwMode="auto">
          <a:xfrm>
            <a:off x="2643174" y="1785926"/>
            <a:ext cx="128585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VERIFICARE</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39" name="Rectangle 39"/>
          <p:cNvSpPr>
            <a:spLocks noChangeArrowheads="1"/>
          </p:cNvSpPr>
          <p:nvPr/>
        </p:nvSpPr>
        <p:spPr bwMode="auto">
          <a:xfrm>
            <a:off x="2643174" y="2143116"/>
            <a:ext cx="128585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CONVINZIONI</a:t>
            </a:r>
          </a:p>
          <a:p>
            <a:pPr marL="0" marR="0" lvl="0" indent="0" algn="l" defTabSz="914400" rtl="0" eaLnBrk="1" fontAlgn="base" latinLnBrk="0" hangingPunct="1">
              <a:lnSpc>
                <a:spcPct val="100000"/>
              </a:lnSpc>
              <a:spcBef>
                <a:spcPct val="0"/>
              </a:spcBef>
              <a:spcAft>
                <a:spcPct val="0"/>
              </a:spcAft>
              <a:buClrTx/>
              <a:buSzTx/>
              <a:buFontTx/>
              <a:buNone/>
              <a:tabLst/>
            </a:pPr>
            <a:r>
              <a:rPr lang="it-IT" sz="1200" b="1" dirty="0" smtClean="0">
                <a:latin typeface="Arial" pitchFamily="34" charset="0"/>
                <a:cs typeface="Arial" pitchFamily="34" charset="0"/>
              </a:rPr>
              <a:t>   </a:t>
            </a:r>
            <a:r>
              <a:rPr lang="it-IT" sz="1200" b="1" i="1" dirty="0" smtClean="0">
                <a:latin typeface="Arial" pitchFamily="34" charset="0"/>
                <a:cs typeface="Arial" pitchFamily="34" charset="0"/>
              </a:rPr>
              <a:t> attraverso </a:t>
            </a:r>
            <a:endParaRPr kumimoji="0" lang="it-IT" sz="9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40" name="Rectangle 40"/>
          <p:cNvSpPr>
            <a:spLocks noChangeArrowheads="1"/>
          </p:cNvSpPr>
          <p:nvPr/>
        </p:nvSpPr>
        <p:spPr bwMode="auto">
          <a:xfrm>
            <a:off x="0" y="2743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cs typeface="Arial" pitchFamily="34" charset="0"/>
              </a:rPr>
              <a:t/>
            </a:r>
            <a:br>
              <a:rPr kumimoji="0" lang="it-IT" sz="1800" b="0" i="0" u="none" strike="noStrike" cap="none" normalizeH="0" baseline="0" smtClean="0">
                <a:ln>
                  <a:noFill/>
                </a:ln>
                <a:solidFill>
                  <a:schemeClr val="tx1"/>
                </a:solidFill>
                <a:effectLst/>
                <a:latin typeface="Arial" pitchFamily="34" charset="0"/>
                <a:cs typeface="Arial" pitchFamily="34" charset="0"/>
              </a:rPr>
            </a:br>
            <a:endParaRPr kumimoji="0" lang="it-IT"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5641" name="Rectangle 41"/>
          <p:cNvSpPr>
            <a:spLocks noChangeArrowheads="1"/>
          </p:cNvSpPr>
          <p:nvPr/>
        </p:nvSpPr>
        <p:spPr bwMode="auto">
          <a:xfrm>
            <a:off x="0" y="3200400"/>
            <a:ext cx="1723549"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800" b="0" i="1" u="none" strike="noStrike" cap="none" normalizeH="0" baseline="0" dirty="0" smtClean="0">
                <a:ln>
                  <a:noFill/>
                </a:ln>
                <a:solidFill>
                  <a:schemeClr val="tx1"/>
                </a:solidFill>
                <a:effectLst/>
                <a:latin typeface="Arial" pitchFamily="34" charset="0"/>
                <a:cs typeface="Arial" pitchFamily="34" charset="0"/>
              </a:rPr>
              <a:t>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42" name="Rectangle 42"/>
          <p:cNvSpPr>
            <a:spLocks noChangeArrowheads="1"/>
          </p:cNvSpPr>
          <p:nvPr/>
        </p:nvSpPr>
        <p:spPr bwMode="auto">
          <a:xfrm>
            <a:off x="0" y="3200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5643" name="Rectangle 43"/>
          <p:cNvSpPr>
            <a:spLocks noChangeArrowheads="1"/>
          </p:cNvSpPr>
          <p:nvPr/>
        </p:nvSpPr>
        <p:spPr bwMode="auto">
          <a:xfrm>
            <a:off x="1785918" y="2643182"/>
            <a:ext cx="128585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IPOTESI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45" name="Rectangle 45"/>
          <p:cNvSpPr>
            <a:spLocks noChangeArrowheads="1"/>
          </p:cNvSpPr>
          <p:nvPr/>
        </p:nvSpPr>
        <p:spPr bwMode="auto">
          <a:xfrm>
            <a:off x="0" y="457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5646" name="Rectangle 46"/>
          <p:cNvSpPr>
            <a:spLocks noChangeArrowheads="1"/>
          </p:cNvSpPr>
          <p:nvPr/>
        </p:nvSpPr>
        <p:spPr bwMode="auto">
          <a:xfrm>
            <a:off x="1142976" y="3357562"/>
            <a:ext cx="6000792" cy="8771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DOMANDA </a:t>
            </a:r>
            <a:r>
              <a:rPr kumimoji="0" lang="it-IT"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a:t>
            </a: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it-IT"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cui segue</a:t>
            </a: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CATENA </a:t>
            </a:r>
            <a:r>
              <a:rPr kumimoji="0" lang="it-IT"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a:t>
            </a:r>
            <a:endPar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it-IT" sz="1200" b="1" dirty="0" smtClean="0">
                <a:latin typeface="Arial" pitchFamily="34" charset="0"/>
                <a:ea typeface="Times New Roman" pitchFamily="18" charset="0"/>
                <a:cs typeface="Arial" pitchFamily="34" charset="0"/>
              </a:rPr>
              <a:t>       PARTENZA                                                                            DOMANDE</a:t>
            </a:r>
            <a:endPar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48" name="Rectangle 48"/>
          <p:cNvSpPr>
            <a:spLocks noChangeArrowheads="1"/>
          </p:cNvSpPr>
          <p:nvPr/>
        </p:nvSpPr>
        <p:spPr bwMode="auto">
          <a:xfrm>
            <a:off x="0" y="5943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cs typeface="Arial" pitchFamily="34" charset="0"/>
              </a:rPr>
              <a:t/>
            </a:r>
            <a:br>
              <a:rPr kumimoji="0" lang="it-IT" sz="1800" b="0" i="0" u="none" strike="noStrike" cap="none" normalizeH="0" baseline="0" smtClean="0">
                <a:ln>
                  <a:noFill/>
                </a:ln>
                <a:solidFill>
                  <a:schemeClr val="tx1"/>
                </a:solidFill>
                <a:effectLst/>
                <a:latin typeface="Arial" pitchFamily="34" charset="0"/>
                <a:cs typeface="Arial" pitchFamily="34" charset="0"/>
              </a:rPr>
            </a:br>
            <a:endParaRPr kumimoji="0" lang="it-IT"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5649" name="Rectangle 49"/>
          <p:cNvSpPr>
            <a:spLocks noChangeArrowheads="1"/>
          </p:cNvSpPr>
          <p:nvPr/>
        </p:nvSpPr>
        <p:spPr bwMode="auto">
          <a:xfrm>
            <a:off x="571472" y="4000504"/>
            <a:ext cx="1388522"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contenuto</a:t>
            </a:r>
          </a:p>
          <a:p>
            <a:pPr marL="0" marR="0" lvl="0" indent="0" algn="l" defTabSz="914400" rtl="0" eaLnBrk="1" fontAlgn="base" latinLnBrk="0" hangingPunct="1">
              <a:lnSpc>
                <a:spcPct val="100000"/>
              </a:lnSpc>
              <a:spcBef>
                <a:spcPct val="0"/>
              </a:spcBef>
              <a:spcAft>
                <a:spcPct val="0"/>
              </a:spcAft>
              <a:buClrTx/>
              <a:buSzTx/>
              <a:buFontTx/>
              <a:buNone/>
              <a:tabLst/>
            </a:pPr>
            <a:endParaRPr lang="it-IT" sz="1200" b="1"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          significato</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52" name="Rectangle 52"/>
          <p:cNvSpPr>
            <a:spLocks noChangeArrowheads="1"/>
          </p:cNvSpPr>
          <p:nvPr/>
        </p:nvSpPr>
        <p:spPr bwMode="auto">
          <a:xfrm>
            <a:off x="0" y="7772400"/>
            <a:ext cx="184731" cy="5078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53" name="Rectangle 53"/>
          <p:cNvSpPr>
            <a:spLocks noChangeArrowheads="1"/>
          </p:cNvSpPr>
          <p:nvPr/>
        </p:nvSpPr>
        <p:spPr bwMode="auto">
          <a:xfrm>
            <a:off x="642910" y="514351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43"/>
          <p:cNvSpPr>
            <a:spLocks noChangeArrowheads="1"/>
          </p:cNvSpPr>
          <p:nvPr/>
        </p:nvSpPr>
        <p:spPr bwMode="auto">
          <a:xfrm>
            <a:off x="4357686" y="2571744"/>
            <a:ext cx="128585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b="1" dirty="0" smtClean="0">
                <a:latin typeface="Arial" pitchFamily="34" charset="0"/>
                <a:ea typeface="Times New Roman" pitchFamily="18" charset="0"/>
                <a:cs typeface="Arial" pitchFamily="34" charset="0"/>
              </a:rPr>
              <a:t>CONTROLLO INDIRETTO </a:t>
            </a:r>
          </a:p>
        </p:txBody>
      </p:sp>
      <p:sp>
        <p:nvSpPr>
          <p:cNvPr id="60" name="CasellaDiTesto 59"/>
          <p:cNvSpPr txBox="1"/>
          <p:nvPr/>
        </p:nvSpPr>
        <p:spPr>
          <a:xfrm>
            <a:off x="3000364" y="3071810"/>
            <a:ext cx="1500198" cy="230832"/>
          </a:xfrm>
          <a:prstGeom prst="rect">
            <a:avLst/>
          </a:prstGeom>
          <a:noFill/>
        </p:spPr>
        <p:txBody>
          <a:bodyPr wrap="square" rtlCol="0">
            <a:spAutoFit/>
          </a:bodyPr>
          <a:lstStyle/>
          <a:p>
            <a:pPr fontAlgn="base">
              <a:spcBef>
                <a:spcPct val="0"/>
              </a:spcBef>
              <a:spcAft>
                <a:spcPct val="0"/>
              </a:spcAft>
            </a:pPr>
            <a:r>
              <a:rPr lang="it-IT" sz="900" b="1" i="1" dirty="0" smtClean="0">
                <a:latin typeface="Arial" pitchFamily="34" charset="0"/>
                <a:ea typeface="Times New Roman" pitchFamily="18" charset="0"/>
                <a:cs typeface="Arial" pitchFamily="34" charset="0"/>
              </a:rPr>
              <a:t>       ponendo</a:t>
            </a:r>
          </a:p>
        </p:txBody>
      </p:sp>
      <p:sp>
        <p:nvSpPr>
          <p:cNvPr id="61" name="CasellaDiTesto 60"/>
          <p:cNvSpPr txBox="1"/>
          <p:nvPr/>
        </p:nvSpPr>
        <p:spPr>
          <a:xfrm>
            <a:off x="5572132" y="3857628"/>
            <a:ext cx="1000132" cy="276999"/>
          </a:xfrm>
          <a:prstGeom prst="rect">
            <a:avLst/>
          </a:prstGeom>
          <a:noFill/>
        </p:spPr>
        <p:txBody>
          <a:bodyPr wrap="square" rtlCol="0">
            <a:spAutoFit/>
          </a:bodyPr>
          <a:lstStyle/>
          <a:p>
            <a:r>
              <a:rPr lang="it-IT" sz="1200" b="1" dirty="0" smtClean="0"/>
              <a:t>dedotte da </a:t>
            </a:r>
            <a:endParaRPr lang="it-IT" sz="1200" b="1" dirty="0"/>
          </a:p>
        </p:txBody>
      </p:sp>
      <p:sp>
        <p:nvSpPr>
          <p:cNvPr id="62" name="CasellaDiTesto 61"/>
          <p:cNvSpPr txBox="1"/>
          <p:nvPr/>
        </p:nvSpPr>
        <p:spPr>
          <a:xfrm>
            <a:off x="5500694" y="4286256"/>
            <a:ext cx="1214446" cy="369332"/>
          </a:xfrm>
          <a:prstGeom prst="rect">
            <a:avLst/>
          </a:prstGeom>
          <a:noFill/>
        </p:spPr>
        <p:txBody>
          <a:bodyPr wrap="square" rtlCol="0">
            <a:spAutoFit/>
          </a:bodyPr>
          <a:lstStyle/>
          <a:p>
            <a:r>
              <a:rPr lang="it-IT" dirty="0" smtClean="0"/>
              <a:t> </a:t>
            </a:r>
            <a:r>
              <a:rPr lang="it-IT" b="1" dirty="0" smtClean="0"/>
              <a:t>Risposte </a:t>
            </a:r>
            <a:endParaRPr lang="it-IT" b="1" dirty="0"/>
          </a:p>
        </p:txBody>
      </p:sp>
      <p:sp>
        <p:nvSpPr>
          <p:cNvPr id="63" name="Parentesi quadra chiusa 62"/>
          <p:cNvSpPr/>
          <p:nvPr/>
        </p:nvSpPr>
        <p:spPr>
          <a:xfrm>
            <a:off x="1857356" y="4143380"/>
            <a:ext cx="214314" cy="428628"/>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4" name="CasellaDiTesto 63"/>
          <p:cNvSpPr txBox="1"/>
          <p:nvPr/>
        </p:nvSpPr>
        <p:spPr>
          <a:xfrm>
            <a:off x="3286116" y="4286256"/>
            <a:ext cx="1214446" cy="276999"/>
          </a:xfrm>
          <a:prstGeom prst="rect">
            <a:avLst/>
          </a:prstGeom>
          <a:noFill/>
        </p:spPr>
        <p:txBody>
          <a:bodyPr wrap="square" rtlCol="0">
            <a:spAutoFit/>
          </a:bodyPr>
          <a:lstStyle/>
          <a:p>
            <a:r>
              <a:rPr lang="it-IT" sz="1200" b="1" i="1" dirty="0" smtClean="0">
                <a:latin typeface="Arial" pitchFamily="34" charset="0"/>
                <a:ea typeface="Times New Roman" pitchFamily="18" charset="0"/>
                <a:cs typeface="Arial" pitchFamily="34" charset="0"/>
              </a:rPr>
              <a:t>   analizzando</a:t>
            </a:r>
          </a:p>
        </p:txBody>
      </p:sp>
      <p:sp>
        <p:nvSpPr>
          <p:cNvPr id="65" name="CasellaDiTesto 64"/>
          <p:cNvSpPr txBox="1"/>
          <p:nvPr/>
        </p:nvSpPr>
        <p:spPr>
          <a:xfrm>
            <a:off x="4357686" y="4714884"/>
            <a:ext cx="2500330" cy="276999"/>
          </a:xfrm>
          <a:prstGeom prst="rect">
            <a:avLst/>
          </a:prstGeom>
          <a:noFill/>
        </p:spPr>
        <p:txBody>
          <a:bodyPr wrap="square" rtlCol="0">
            <a:spAutoFit/>
          </a:bodyPr>
          <a:lstStyle/>
          <a:p>
            <a:r>
              <a:rPr lang="it-IT" sz="1200" b="1" i="1" dirty="0" smtClean="0">
                <a:latin typeface="Arial" pitchFamily="34" charset="0"/>
                <a:ea typeface="Times New Roman" pitchFamily="18" charset="0"/>
                <a:cs typeface="Arial" pitchFamily="34" charset="0"/>
              </a:rPr>
              <a:t>           Possono essere </a:t>
            </a:r>
          </a:p>
        </p:txBody>
      </p:sp>
      <p:sp>
        <p:nvSpPr>
          <p:cNvPr id="66" name="CasellaDiTesto 65"/>
          <p:cNvSpPr txBox="1"/>
          <p:nvPr/>
        </p:nvSpPr>
        <p:spPr>
          <a:xfrm>
            <a:off x="2928926" y="5000636"/>
            <a:ext cx="1928826" cy="646331"/>
          </a:xfrm>
          <a:prstGeom prst="rect">
            <a:avLst/>
          </a:prstGeom>
          <a:noFill/>
        </p:spPr>
        <p:txBody>
          <a:bodyPr wrap="square" rtlCol="0">
            <a:spAutoFit/>
          </a:bodyPr>
          <a:lstStyle/>
          <a:p>
            <a:pPr>
              <a:buFont typeface="Arial" pitchFamily="34" charset="0"/>
              <a:buChar char="•"/>
            </a:pPr>
            <a:r>
              <a:rPr lang="it-IT" sz="1200" b="1" i="1" dirty="0" smtClean="0">
                <a:latin typeface="Arial" pitchFamily="34" charset="0"/>
                <a:ea typeface="Times New Roman" pitchFamily="18" charset="0"/>
                <a:cs typeface="Arial" pitchFamily="34" charset="0"/>
              </a:rPr>
              <a:t>risposte suggerite</a:t>
            </a:r>
          </a:p>
          <a:p>
            <a:pPr>
              <a:buFont typeface="Arial" pitchFamily="34" charset="0"/>
              <a:buChar char="•"/>
            </a:pPr>
            <a:r>
              <a:rPr lang="it-IT" sz="1200" b="1" i="1" dirty="0" smtClean="0">
                <a:latin typeface="Arial" pitchFamily="34" charset="0"/>
                <a:ea typeface="Times New Roman" pitchFamily="18" charset="0"/>
                <a:cs typeface="Arial" pitchFamily="34" charset="0"/>
              </a:rPr>
              <a:t>di tipo fabulatorio</a:t>
            </a:r>
          </a:p>
          <a:p>
            <a:pPr>
              <a:buFont typeface="Arial" pitchFamily="34" charset="0"/>
              <a:buChar char="•"/>
            </a:pPr>
            <a:r>
              <a:rPr lang="it-IT" sz="1200" b="1" i="1" dirty="0" smtClean="0">
                <a:latin typeface="Arial" pitchFamily="34" charset="0"/>
                <a:ea typeface="Times New Roman" pitchFamily="18" charset="0"/>
                <a:cs typeface="Arial" pitchFamily="34" charset="0"/>
              </a:rPr>
              <a:t>“purchessia”</a:t>
            </a:r>
          </a:p>
        </p:txBody>
      </p:sp>
      <p:sp>
        <p:nvSpPr>
          <p:cNvPr id="67" name="CasellaDiTesto 66"/>
          <p:cNvSpPr txBox="1"/>
          <p:nvPr/>
        </p:nvSpPr>
        <p:spPr>
          <a:xfrm>
            <a:off x="5214942" y="5072074"/>
            <a:ext cx="2000264" cy="461665"/>
          </a:xfrm>
          <a:prstGeom prst="rect">
            <a:avLst/>
          </a:prstGeom>
          <a:noFill/>
        </p:spPr>
        <p:txBody>
          <a:bodyPr wrap="square" rtlCol="0">
            <a:spAutoFit/>
          </a:bodyPr>
          <a:lstStyle/>
          <a:p>
            <a:pPr>
              <a:buFont typeface="Arial" pitchFamily="34" charset="0"/>
              <a:buChar char="•"/>
            </a:pPr>
            <a:r>
              <a:rPr lang="it-IT" sz="1200" b="1" i="1" dirty="0" smtClean="0">
                <a:latin typeface="Arial" pitchFamily="34" charset="0"/>
                <a:ea typeface="Times New Roman" pitchFamily="18" charset="0"/>
                <a:cs typeface="Arial" pitchFamily="34" charset="0"/>
              </a:rPr>
              <a:t>credenze spontanee</a:t>
            </a:r>
          </a:p>
          <a:p>
            <a:pPr>
              <a:buFont typeface="Arial" pitchFamily="34" charset="0"/>
              <a:buChar char="•"/>
            </a:pPr>
            <a:r>
              <a:rPr lang="it-IT" sz="1200" b="1" i="1" dirty="0" smtClean="0">
                <a:latin typeface="Arial" pitchFamily="34" charset="0"/>
                <a:ea typeface="Times New Roman" pitchFamily="18" charset="0"/>
                <a:cs typeface="Arial" pitchFamily="34" charset="0"/>
              </a:rPr>
              <a:t>risposte provocate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28596" y="1357298"/>
            <a:ext cx="3571900"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t>LEGENDA SU DOMANDE PER C.C.</a:t>
            </a:r>
          </a:p>
          <a:p>
            <a:r>
              <a:rPr lang="it-IT" dirty="0" smtClean="0"/>
              <a:t> </a:t>
            </a:r>
          </a:p>
          <a:p>
            <a:pPr lvl="0">
              <a:buFont typeface="Wingdings" pitchFamily="2" charset="2"/>
              <a:buChar char="v"/>
            </a:pPr>
            <a:r>
              <a:rPr lang="it-IT" b="1" i="1" dirty="0" smtClean="0"/>
              <a:t> STIMOLO</a:t>
            </a:r>
            <a:endParaRPr lang="it-IT" dirty="0" smtClean="0"/>
          </a:p>
          <a:p>
            <a:pPr lvl="0">
              <a:buFont typeface="Wingdings" pitchFamily="2" charset="2"/>
              <a:buChar char="v"/>
            </a:pPr>
            <a:r>
              <a:rPr lang="it-IT" b="1" i="1" dirty="0" smtClean="0"/>
              <a:t> SPECIFICAZIONE </a:t>
            </a:r>
            <a:endParaRPr lang="it-IT" dirty="0" smtClean="0"/>
          </a:p>
          <a:p>
            <a:pPr lvl="0">
              <a:buFont typeface="Wingdings" pitchFamily="2" charset="2"/>
              <a:buChar char="v"/>
            </a:pPr>
            <a:r>
              <a:rPr lang="it-IT" b="1" i="1" dirty="0" smtClean="0"/>
              <a:t> RIFORMULAZIONE</a:t>
            </a:r>
            <a:endParaRPr lang="it-IT" dirty="0" smtClean="0"/>
          </a:p>
          <a:p>
            <a:pPr lvl="0">
              <a:buFont typeface="Wingdings" pitchFamily="2" charset="2"/>
              <a:buChar char="v"/>
            </a:pPr>
            <a:r>
              <a:rPr lang="it-IT" b="1" i="1" dirty="0" smtClean="0"/>
              <a:t> RISPECCHIAMENTI</a:t>
            </a:r>
            <a:endParaRPr lang="it-IT" dirty="0" smtClean="0"/>
          </a:p>
          <a:p>
            <a:pPr lvl="0">
              <a:buFont typeface="Wingdings" pitchFamily="2" charset="2"/>
              <a:buChar char="v"/>
            </a:pPr>
            <a:r>
              <a:rPr lang="it-IT" b="1" i="1" dirty="0" smtClean="0"/>
              <a:t> SINTESI</a:t>
            </a:r>
            <a:endParaRPr lang="it-IT" dirty="0" smtClean="0"/>
          </a:p>
          <a:p>
            <a:pPr lvl="0">
              <a:buFont typeface="Wingdings" pitchFamily="2" charset="2"/>
              <a:buChar char="v"/>
            </a:pPr>
            <a:r>
              <a:rPr lang="it-IT" b="1" i="1" dirty="0" smtClean="0"/>
              <a:t> CONTRADDITORIO</a:t>
            </a:r>
            <a:endParaRPr lang="it-IT" dirty="0" smtClean="0"/>
          </a:p>
          <a:p>
            <a:pPr lvl="0">
              <a:buFont typeface="Wingdings" pitchFamily="2" charset="2"/>
              <a:buChar char="v"/>
            </a:pPr>
            <a:r>
              <a:rPr lang="it-IT" b="1" i="1" dirty="0" smtClean="0"/>
              <a:t> RINFORZO</a:t>
            </a:r>
            <a:endParaRPr lang="it-IT" dirty="0" smtClean="0"/>
          </a:p>
          <a:p>
            <a:pPr lvl="0">
              <a:buFont typeface="Wingdings" pitchFamily="2" charset="2"/>
              <a:buChar char="v"/>
            </a:pPr>
            <a:r>
              <a:rPr lang="it-IT" b="1" i="1" dirty="0" smtClean="0"/>
              <a:t> DIGRESSIONE</a:t>
            </a:r>
            <a:endParaRPr lang="it-IT" dirty="0" smtClean="0"/>
          </a:p>
          <a:p>
            <a:r>
              <a:rPr lang="it-IT" dirty="0" smtClean="0"/>
              <a:t> </a:t>
            </a:r>
          </a:p>
          <a:p>
            <a:pPr algn="ctr"/>
            <a:endParaRPr lang="it-IT" dirty="0"/>
          </a:p>
        </p:txBody>
      </p:sp>
      <p:sp>
        <p:nvSpPr>
          <p:cNvPr id="4" name="CasellaDiTesto 3"/>
          <p:cNvSpPr txBox="1"/>
          <p:nvPr/>
        </p:nvSpPr>
        <p:spPr>
          <a:xfrm>
            <a:off x="4143372" y="642918"/>
            <a:ext cx="4857784" cy="5262979"/>
          </a:xfrm>
          <a:prstGeom prst="rect">
            <a:avLst/>
          </a:prstGeom>
          <a:noFill/>
        </p:spPr>
        <p:txBody>
          <a:bodyPr wrap="square" rtlCol="0">
            <a:spAutoFit/>
          </a:bodyPr>
          <a:lstStyle/>
          <a:p>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La Conversazione Clinica prevede dunque l’accertamento di un’ipotesi attraverso una serie di domande che possiamo classificare nel seguente modo:</a:t>
            </a:r>
          </a:p>
          <a:p>
            <a:pPr lvl="0"/>
            <a:r>
              <a:rPr lang="it-IT" sz="1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DOMANDE-STIMOLO: </a:t>
            </a: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riguardano i contenuti rappresentati nella Mappa</a:t>
            </a:r>
          </a:p>
          <a:p>
            <a:pPr lvl="0"/>
            <a:r>
              <a:rPr lang="it-IT" sz="1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SPECIFICAZIONE</a:t>
            </a: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:riguardano gli interventi esplorativi in conseguenza delle reazioni ottenute  con le domande stimolo</a:t>
            </a:r>
          </a:p>
          <a:p>
            <a:pPr lvl="0"/>
            <a:r>
              <a:rPr lang="it-IT" sz="1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RIFORMULAZIONI</a:t>
            </a: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ripresentano la stessa domanda con espressioni con espressioni verbali ritenute più efficaci</a:t>
            </a:r>
          </a:p>
          <a:p>
            <a:pPr lvl="0"/>
            <a:r>
              <a:rPr lang="it-IT" sz="1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RISPECCHIAMENTI</a:t>
            </a: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sottopongono a chi risponde, a scopo di controllo, la medesima risposta.</a:t>
            </a:r>
          </a:p>
          <a:p>
            <a:pPr lvl="0"/>
            <a:r>
              <a:rPr lang="it-IT" sz="1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SINTESI</a:t>
            </a: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aggrega le risposte ottenute allo scopo di rilanciare la discussione e di favorire la partecipazione di quanti non sono ancora intervenuti</a:t>
            </a:r>
          </a:p>
          <a:p>
            <a:pPr lvl="0"/>
            <a:r>
              <a:rPr lang="it-IT" sz="1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CONTRADDITORIO</a:t>
            </a: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fa osservare le eventuali divergenze d’opinione emergenti per favorire le argomentazioni contrarie</a:t>
            </a:r>
          </a:p>
          <a:p>
            <a:pPr lvl="0"/>
            <a:r>
              <a:rPr lang="it-IT" sz="1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RINFORZO: </a:t>
            </a: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sostiene uno o più interventi per sottolinearne la chiarezza ( non la “verità)</a:t>
            </a:r>
          </a:p>
          <a:p>
            <a:pPr lvl="0"/>
            <a:r>
              <a:rPr lang="it-IT" sz="1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DIGRESSIONE: </a:t>
            </a: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si allontana dal progetto originario per accertare eventuali connessioni non previste oppure per semplice tolleranza, ma con l’atteggiamento di una “parentesi” accettata.</a:t>
            </a:r>
          </a:p>
          <a:p>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endParaRPr lang="it-IT" sz="1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1524000" y="642919"/>
          <a:ext cx="6096000" cy="5534804"/>
        </p:xfrm>
        <a:graphic>
          <a:graphicData uri="http://schemas.openxmlformats.org/drawingml/2006/table">
            <a:tbl>
              <a:tblPr/>
              <a:tblGrid>
                <a:gridCol w="1524000"/>
                <a:gridCol w="1524000"/>
                <a:gridCol w="1524000"/>
                <a:gridCol w="1524000"/>
              </a:tblGrid>
              <a:tr h="402250">
                <a:tc>
                  <a:txBody>
                    <a:bodyPr/>
                    <a:lstStyle/>
                    <a:p>
                      <a:pPr algn="ctr">
                        <a:lnSpc>
                          <a:spcPct val="115000"/>
                        </a:lnSpc>
                        <a:spcAft>
                          <a:spcPts val="1000"/>
                        </a:spcAft>
                      </a:pPr>
                      <a:r>
                        <a:rPr lang="it-IT" sz="1400" dirty="0">
                          <a:latin typeface="Calibri"/>
                          <a:ea typeface="Times New Roman"/>
                          <a:cs typeface="Times New Roman"/>
                        </a:rPr>
                        <a:t>Indici per l’analisi</a:t>
                      </a: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dirty="0">
                          <a:latin typeface="Calibri"/>
                          <a:ea typeface="Times New Roman"/>
                          <a:cs typeface="Times New Roman"/>
                        </a:rPr>
                        <a:t>Metodo Clinico</a:t>
                      </a: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dirty="0">
                          <a:latin typeface="Calibri"/>
                          <a:ea typeface="Times New Roman"/>
                          <a:cs typeface="Times New Roman"/>
                        </a:rPr>
                        <a:t>Osservazione naturale</a:t>
                      </a: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Times New Roman"/>
                          <a:cs typeface="Times New Roman"/>
                        </a:rPr>
                        <a:t>Test</a:t>
                      </a: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8790">
                <a:tc>
                  <a:txBody>
                    <a:bodyPr/>
                    <a:lstStyle/>
                    <a:p>
                      <a:pPr algn="just">
                        <a:lnSpc>
                          <a:spcPct val="115000"/>
                        </a:lnSpc>
                        <a:spcAft>
                          <a:spcPts val="1000"/>
                        </a:spcAft>
                      </a:pPr>
                      <a:r>
                        <a:rPr lang="it-IT" sz="1400" i="1">
                          <a:latin typeface="Calibri"/>
                          <a:ea typeface="Times New Roman"/>
                          <a:cs typeface="Times New Roman"/>
                        </a:rPr>
                        <a:t>Finalizzazione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Diagnostica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dirty="0">
                          <a:latin typeface="Calibri"/>
                          <a:ea typeface="Times New Roman"/>
                          <a:cs typeface="Times New Roman"/>
                        </a:rPr>
                        <a:t>Esplorativa </a:t>
                      </a:r>
                      <a:endParaRPr lang="it-IT" sz="1400" dirty="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dirty="0">
                          <a:latin typeface="Calibri"/>
                          <a:ea typeface="Times New Roman"/>
                          <a:cs typeface="Times New Roman"/>
                        </a:rPr>
                        <a:t>Valutativa </a:t>
                      </a:r>
                      <a:endParaRPr lang="it-IT" sz="1400" dirty="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250">
                <a:tc>
                  <a:txBody>
                    <a:bodyPr/>
                    <a:lstStyle/>
                    <a:p>
                      <a:pPr algn="just">
                        <a:lnSpc>
                          <a:spcPct val="115000"/>
                        </a:lnSpc>
                        <a:spcAft>
                          <a:spcPts val="1000"/>
                        </a:spcAft>
                      </a:pPr>
                      <a:r>
                        <a:rPr lang="it-IT" sz="1400" i="1">
                          <a:latin typeface="Calibri"/>
                          <a:ea typeface="Times New Roman"/>
                          <a:cs typeface="Times New Roman"/>
                        </a:rPr>
                        <a:t>Consegne</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Aperte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Vaghe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dirty="0">
                          <a:latin typeface="Calibri"/>
                          <a:ea typeface="Times New Roman"/>
                          <a:cs typeface="Times New Roman"/>
                        </a:rPr>
                        <a:t>Rigorose </a:t>
                      </a:r>
                      <a:endParaRPr lang="it-IT" sz="1400" dirty="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250">
                <a:tc>
                  <a:txBody>
                    <a:bodyPr/>
                    <a:lstStyle/>
                    <a:p>
                      <a:pPr algn="just">
                        <a:lnSpc>
                          <a:spcPct val="115000"/>
                        </a:lnSpc>
                        <a:spcAft>
                          <a:spcPts val="1000"/>
                        </a:spcAft>
                      </a:pPr>
                      <a:r>
                        <a:rPr lang="it-IT" sz="1400" i="1">
                          <a:latin typeface="Calibri"/>
                          <a:ea typeface="Times New Roman"/>
                          <a:cs typeface="Times New Roman"/>
                        </a:rPr>
                        <a:t>Stimoli</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Attivi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Passivi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dirty="0">
                          <a:latin typeface="Calibri"/>
                          <a:ea typeface="Times New Roman"/>
                          <a:cs typeface="Times New Roman"/>
                        </a:rPr>
                        <a:t>Standard </a:t>
                      </a:r>
                      <a:endParaRPr lang="it-IT" sz="1400" dirty="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250">
                <a:tc>
                  <a:txBody>
                    <a:bodyPr/>
                    <a:lstStyle/>
                    <a:p>
                      <a:pPr algn="just">
                        <a:lnSpc>
                          <a:spcPct val="115000"/>
                        </a:lnSpc>
                        <a:spcAft>
                          <a:spcPts val="1000"/>
                        </a:spcAft>
                      </a:pPr>
                      <a:r>
                        <a:rPr lang="it-IT" sz="1400" i="1">
                          <a:latin typeface="Calibri"/>
                          <a:ea typeface="Times New Roman"/>
                          <a:cs typeface="Times New Roman"/>
                        </a:rPr>
                        <a:t>Ruolo dell’operatore</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Interprete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Neutro</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dirty="0">
                          <a:latin typeface="Calibri"/>
                          <a:ea typeface="Times New Roman"/>
                          <a:cs typeface="Times New Roman"/>
                        </a:rPr>
                        <a:t>Codificatore </a:t>
                      </a:r>
                      <a:endParaRPr lang="it-IT" sz="1400" dirty="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9488">
                <a:tc>
                  <a:txBody>
                    <a:bodyPr/>
                    <a:lstStyle/>
                    <a:p>
                      <a:pPr algn="just">
                        <a:lnSpc>
                          <a:spcPct val="115000"/>
                        </a:lnSpc>
                        <a:spcAft>
                          <a:spcPts val="1000"/>
                        </a:spcAft>
                      </a:pPr>
                      <a:r>
                        <a:rPr lang="it-IT" sz="1400" i="1">
                          <a:latin typeface="Calibri"/>
                          <a:ea typeface="Times New Roman"/>
                          <a:cs typeface="Times New Roman"/>
                        </a:rPr>
                        <a:t>Ruolo </a:t>
                      </a:r>
                      <a:endParaRPr lang="it-IT" sz="1400">
                        <a:latin typeface="Calibri"/>
                        <a:ea typeface="Times New Roman"/>
                        <a:cs typeface="Times New Roman"/>
                      </a:endParaRPr>
                    </a:p>
                    <a:p>
                      <a:pPr algn="just">
                        <a:lnSpc>
                          <a:spcPct val="115000"/>
                        </a:lnSpc>
                        <a:spcAft>
                          <a:spcPts val="1000"/>
                        </a:spcAft>
                      </a:pPr>
                      <a:r>
                        <a:rPr lang="it-IT" sz="1400" i="1">
                          <a:latin typeface="Calibri"/>
                          <a:ea typeface="Times New Roman"/>
                          <a:cs typeface="Times New Roman"/>
                        </a:rPr>
                        <a:t>dell’interlocutore</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Argomentativo</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Spontaneo</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dirty="0">
                          <a:latin typeface="Calibri"/>
                          <a:ea typeface="Times New Roman"/>
                          <a:cs typeface="Times New Roman"/>
                        </a:rPr>
                        <a:t>Vincolato</a:t>
                      </a:r>
                      <a:endParaRPr lang="it-IT" sz="1400" dirty="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250">
                <a:tc>
                  <a:txBody>
                    <a:bodyPr/>
                    <a:lstStyle/>
                    <a:p>
                      <a:pPr algn="just">
                        <a:lnSpc>
                          <a:spcPct val="115000"/>
                        </a:lnSpc>
                        <a:spcAft>
                          <a:spcPts val="1000"/>
                        </a:spcAft>
                      </a:pPr>
                      <a:r>
                        <a:rPr lang="it-IT" sz="1400" i="1">
                          <a:latin typeface="Calibri"/>
                          <a:ea typeface="Times New Roman"/>
                          <a:cs typeface="Times New Roman"/>
                        </a:rPr>
                        <a:t>Sequenza</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Adattiva</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Contestuale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dirty="0">
                          <a:latin typeface="Calibri"/>
                          <a:ea typeface="Times New Roman"/>
                          <a:cs typeface="Times New Roman"/>
                        </a:rPr>
                        <a:t>Programmata </a:t>
                      </a:r>
                      <a:endParaRPr lang="it-IT" sz="1400" dirty="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250">
                <a:tc>
                  <a:txBody>
                    <a:bodyPr/>
                    <a:lstStyle/>
                    <a:p>
                      <a:pPr algn="just">
                        <a:lnSpc>
                          <a:spcPct val="115000"/>
                        </a:lnSpc>
                        <a:spcAft>
                          <a:spcPts val="1000"/>
                        </a:spcAft>
                      </a:pPr>
                      <a:r>
                        <a:rPr lang="it-IT" sz="1400" i="1">
                          <a:latin typeface="Calibri"/>
                          <a:ea typeface="Times New Roman"/>
                          <a:cs typeface="Times New Roman"/>
                        </a:rPr>
                        <a:t>Reazioni</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Indotte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Eventuali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dirty="0" err="1">
                          <a:latin typeface="Calibri"/>
                          <a:ea typeface="Times New Roman"/>
                          <a:cs typeface="Times New Roman"/>
                        </a:rPr>
                        <a:t>Precodificate</a:t>
                      </a:r>
                      <a:endParaRPr lang="it-IT" sz="1400" dirty="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6070">
                <a:tc>
                  <a:txBody>
                    <a:bodyPr/>
                    <a:lstStyle/>
                    <a:p>
                      <a:pPr algn="just">
                        <a:lnSpc>
                          <a:spcPct val="115000"/>
                        </a:lnSpc>
                        <a:spcAft>
                          <a:spcPts val="1000"/>
                        </a:spcAft>
                      </a:pPr>
                      <a:r>
                        <a:rPr lang="it-IT" sz="1400" i="1">
                          <a:latin typeface="Calibri"/>
                          <a:ea typeface="Times New Roman"/>
                          <a:cs typeface="Times New Roman"/>
                        </a:rPr>
                        <a:t>Messa a fuoco</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Processi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a:latin typeface="Calibri"/>
                          <a:ea typeface="Times New Roman"/>
                          <a:cs typeface="Times New Roman"/>
                        </a:rPr>
                        <a:t>Fenomenologia </a:t>
                      </a:r>
                      <a:endParaRPr lang="it-IT" sz="140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400" b="1" i="1" dirty="0">
                          <a:latin typeface="Calibri"/>
                          <a:ea typeface="Times New Roman"/>
                          <a:cs typeface="Times New Roman"/>
                        </a:rPr>
                        <a:t>Prodotti</a:t>
                      </a:r>
                      <a:endParaRPr lang="it-IT" sz="1400" dirty="0">
                        <a:latin typeface="Calibri"/>
                        <a:ea typeface="Times New Roman"/>
                        <a:cs typeface="Times New Roman"/>
                      </a:endParaRPr>
                    </a:p>
                  </a:txBody>
                  <a:tcPr marL="43650" marR="43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b="1" dirty="0" smtClean="0"/>
              <a:t>Attività n. 4</a:t>
            </a:r>
            <a:r>
              <a:rPr lang="it-IT" dirty="0" smtClean="0"/>
              <a:t>     </a:t>
            </a:r>
            <a:r>
              <a:rPr lang="it-IT" b="1" dirty="0" smtClean="0"/>
              <a:t/>
            </a:r>
            <a:br>
              <a:rPr lang="it-IT" b="1" dirty="0" smtClean="0"/>
            </a:br>
            <a:endParaRPr lang="it-IT" dirty="0"/>
          </a:p>
        </p:txBody>
      </p:sp>
      <p:sp>
        <p:nvSpPr>
          <p:cNvPr id="4" name="Segnaposto contenuto 3"/>
          <p:cNvSpPr>
            <a:spLocks noGrp="1"/>
          </p:cNvSpPr>
          <p:nvPr>
            <p:ph idx="1"/>
          </p:nvPr>
        </p:nvSpPr>
        <p:spPr/>
        <p:txBody>
          <a:bodyPr>
            <a:normAutofit fontScale="70000" lnSpcReduction="20000"/>
          </a:bodyPr>
          <a:lstStyle/>
          <a:p>
            <a:pPr>
              <a:buNone/>
            </a:pPr>
            <a:endParaRPr lang="it-IT" dirty="0" smtClean="0"/>
          </a:p>
          <a:p>
            <a:pPr>
              <a:buNone/>
            </a:pPr>
            <a:r>
              <a:rPr lang="it-IT" b="1" dirty="0" smtClean="0"/>
              <a:t>“ INDICAZIONI </a:t>
            </a:r>
            <a:r>
              <a:rPr lang="it-IT" b="1" dirty="0" err="1" smtClean="0"/>
              <a:t>DI</a:t>
            </a:r>
            <a:r>
              <a:rPr lang="it-IT" b="1" dirty="0" smtClean="0"/>
              <a:t> LAVORO”</a:t>
            </a:r>
            <a:endParaRPr lang="it-IT" dirty="0" smtClean="0"/>
          </a:p>
          <a:p>
            <a:pPr>
              <a:buNone/>
            </a:pPr>
            <a:r>
              <a:rPr lang="it-IT" dirty="0" smtClean="0"/>
              <a:t> </a:t>
            </a:r>
          </a:p>
          <a:p>
            <a:pPr lvl="0">
              <a:buNone/>
            </a:pPr>
            <a:r>
              <a:rPr lang="it-IT" dirty="0" smtClean="0"/>
              <a:t>Analizzate la Mappa Concettuale per individuare  i concetti e la loro organizzazione</a:t>
            </a:r>
          </a:p>
          <a:p>
            <a:pPr>
              <a:buNone/>
            </a:pPr>
            <a:r>
              <a:rPr lang="it-IT" dirty="0" smtClean="0"/>
              <a:t> </a:t>
            </a:r>
          </a:p>
          <a:p>
            <a:pPr lvl="0">
              <a:buNone/>
            </a:pPr>
            <a:r>
              <a:rPr lang="it-IT" dirty="0" smtClean="0"/>
              <a:t>Definite la finalità “cognitiva” che volete trasmettere con l’Unità di Apprendimento e ponetela in fondo al foglio a destra. </a:t>
            </a:r>
          </a:p>
          <a:p>
            <a:pPr>
              <a:buNone/>
            </a:pPr>
            <a:r>
              <a:rPr lang="it-IT" dirty="0" smtClean="0"/>
              <a:t> </a:t>
            </a:r>
          </a:p>
          <a:p>
            <a:pPr lvl="0">
              <a:buNone/>
            </a:pPr>
            <a:r>
              <a:rPr lang="it-IT" dirty="0" smtClean="0"/>
              <a:t>Individuate l’ostacolo epistemologico che, secondo la vostra ipotesi, ostacola l’apprendimento di nuove conoscenze e trascrivetelo nella parte superiore del foglio a sinistra.</a:t>
            </a:r>
          </a:p>
          <a:p>
            <a:pPr lvl="0">
              <a:buNone/>
            </a:pPr>
            <a:endParaRPr lang="it-IT" dirty="0" smtClean="0"/>
          </a:p>
          <a:p>
            <a:pPr>
              <a:buNone/>
            </a:pPr>
            <a:r>
              <a:rPr lang="it-IT" dirty="0" smtClean="0"/>
              <a:t>Predisponete domande stimolo e domande di specificazione</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MAPPA CONCETTUALE</a:t>
            </a:r>
            <a:r>
              <a:rPr lang="it-IT" dirty="0" smtClean="0"/>
              <a:t/>
            </a:r>
            <a:br>
              <a:rPr lang="it-IT" dirty="0" smtClean="0"/>
            </a:br>
            <a:endParaRPr lang="it-IT" dirty="0"/>
          </a:p>
        </p:txBody>
      </p:sp>
      <p:sp>
        <p:nvSpPr>
          <p:cNvPr id="3" name="Segnaposto contenuto 2"/>
          <p:cNvSpPr>
            <a:spLocks noGrp="1"/>
          </p:cNvSpPr>
          <p:nvPr>
            <p:ph idx="1"/>
          </p:nvPr>
        </p:nvSpPr>
        <p:spPr>
          <a:xfrm>
            <a:off x="457200" y="1071546"/>
            <a:ext cx="8229600" cy="5054617"/>
          </a:xfrm>
        </p:spPr>
        <p:txBody>
          <a:bodyPr>
            <a:normAutofit fontScale="32500" lnSpcReduction="20000"/>
          </a:bodyPr>
          <a:lstStyle/>
          <a:p>
            <a:r>
              <a:rPr lang="it-IT" b="1" dirty="0" smtClean="0"/>
              <a:t> </a:t>
            </a:r>
            <a:endParaRPr lang="it-IT" dirty="0" smtClean="0"/>
          </a:p>
          <a:p>
            <a:r>
              <a:rPr lang="it-IT" dirty="0" smtClean="0"/>
              <a:t> </a:t>
            </a:r>
          </a:p>
          <a:p>
            <a:pPr algn="ctr">
              <a:buNone/>
            </a:pPr>
            <a:r>
              <a:rPr lang="it-IT" sz="4900" b="1" dirty="0" smtClean="0"/>
              <a:t>MIGRAZIONE</a:t>
            </a:r>
            <a:endParaRPr lang="it-IT" sz="4900" dirty="0" smtClean="0"/>
          </a:p>
          <a:p>
            <a:pPr algn="ctr">
              <a:buNone/>
            </a:pPr>
            <a:r>
              <a:rPr lang="it-IT" sz="4900" dirty="0" smtClean="0"/>
              <a:t>  </a:t>
            </a:r>
          </a:p>
          <a:p>
            <a:pPr algn="ctr">
              <a:buNone/>
            </a:pPr>
            <a:r>
              <a:rPr lang="it-IT" sz="4900" dirty="0" smtClean="0"/>
              <a:t>=</a:t>
            </a:r>
          </a:p>
          <a:p>
            <a:pPr algn="ctr">
              <a:buNone/>
            </a:pPr>
            <a:r>
              <a:rPr lang="it-IT" sz="4900" dirty="0" smtClean="0"/>
              <a:t> </a:t>
            </a:r>
          </a:p>
          <a:p>
            <a:pPr algn="ctr">
              <a:buNone/>
            </a:pPr>
            <a:r>
              <a:rPr lang="it-IT" sz="4900" b="1" dirty="0" smtClean="0"/>
              <a:t>SPOSTAMENTO di SOGGETTI (persone, gruppi, popoli)</a:t>
            </a:r>
            <a:endParaRPr lang="it-IT" sz="4900" dirty="0" smtClean="0"/>
          </a:p>
          <a:p>
            <a:pPr algn="ctr">
              <a:buNone/>
            </a:pPr>
            <a:r>
              <a:rPr lang="it-IT" sz="4900" i="1" dirty="0" smtClean="0"/>
              <a:t>variabile nel tempo e nello spazio</a:t>
            </a:r>
            <a:endParaRPr lang="it-IT" sz="4900" dirty="0" smtClean="0"/>
          </a:p>
          <a:p>
            <a:pPr algn="ctr">
              <a:buNone/>
            </a:pPr>
            <a:r>
              <a:rPr lang="it-IT" sz="4900" i="1" dirty="0" smtClean="0"/>
              <a:t> </a:t>
            </a:r>
            <a:endParaRPr lang="it-IT" sz="4900" dirty="0" smtClean="0"/>
          </a:p>
          <a:p>
            <a:pPr algn="ctr">
              <a:buNone/>
            </a:pPr>
            <a:r>
              <a:rPr lang="it-IT" sz="4900" i="1" dirty="0" smtClean="0"/>
              <a:t>con</a:t>
            </a:r>
            <a:endParaRPr lang="it-IT" sz="4900" dirty="0" smtClean="0"/>
          </a:p>
          <a:p>
            <a:pPr algn="ctr">
              <a:buNone/>
            </a:pPr>
            <a:r>
              <a:rPr lang="it-IT" sz="4900" dirty="0" smtClean="0"/>
              <a:t> </a:t>
            </a:r>
          </a:p>
          <a:p>
            <a:pPr algn="ctr">
              <a:buNone/>
            </a:pPr>
            <a:r>
              <a:rPr lang="it-IT" sz="4900" b="1" dirty="0" smtClean="0"/>
              <a:t>         IMPLICAZIONI ADATTIVE /ADATTANTI</a:t>
            </a:r>
            <a:endParaRPr lang="it-IT" sz="4900" dirty="0" smtClean="0"/>
          </a:p>
          <a:p>
            <a:pPr algn="ctr">
              <a:buNone/>
            </a:pPr>
            <a:r>
              <a:rPr lang="it-IT" sz="4900" dirty="0" smtClean="0"/>
              <a:t> </a:t>
            </a:r>
          </a:p>
          <a:p>
            <a:pPr algn="ctr">
              <a:buNone/>
            </a:pPr>
            <a:r>
              <a:rPr lang="it-IT" sz="4900" i="1" dirty="0" smtClean="0"/>
              <a:t>di natura</a:t>
            </a:r>
          </a:p>
          <a:p>
            <a:pPr algn="ctr">
              <a:buNone/>
            </a:pPr>
            <a:endParaRPr lang="it-IT" sz="4900" dirty="0" smtClean="0"/>
          </a:p>
          <a:p>
            <a:pPr algn="ctr">
              <a:buNone/>
            </a:pPr>
            <a:r>
              <a:rPr lang="it-IT" sz="4900" b="1" dirty="0" smtClean="0"/>
              <a:t>SOCIOCULTURALE  – ECONOMICA- AMBIENTALE </a:t>
            </a:r>
            <a:endParaRPr lang="it-IT" sz="4900" dirty="0" smtClean="0"/>
          </a:p>
          <a:p>
            <a:pPr algn="ctr">
              <a:buNone/>
            </a:pPr>
            <a:r>
              <a:rPr lang="it-IT" sz="4900" b="1" i="1" dirty="0" smtClean="0"/>
              <a:t>per</a:t>
            </a:r>
          </a:p>
          <a:p>
            <a:pPr algn="ctr">
              <a:buNone/>
            </a:pPr>
            <a:endParaRPr lang="it-IT" sz="4900" b="1" i="1" dirty="0" smtClean="0"/>
          </a:p>
          <a:p>
            <a:pPr algn="ctr">
              <a:buNone/>
            </a:pPr>
            <a:endParaRPr lang="it-IT" sz="4900" dirty="0" smtClean="0"/>
          </a:p>
          <a:p>
            <a:pPr algn="ctr">
              <a:buNone/>
            </a:pPr>
            <a:r>
              <a:rPr lang="it-IT" sz="4900" b="1" dirty="0" smtClean="0"/>
              <a:t>PAESI </a:t>
            </a:r>
            <a:r>
              <a:rPr lang="it-IT" sz="4900" b="1" dirty="0" err="1" smtClean="0"/>
              <a:t>DI</a:t>
            </a:r>
            <a:r>
              <a:rPr lang="it-IT" sz="4900" b="1" dirty="0" smtClean="0"/>
              <a:t> ESODO E </a:t>
            </a:r>
            <a:r>
              <a:rPr lang="it-IT" sz="4900" b="1" dirty="0" err="1" smtClean="0"/>
              <a:t>DI</a:t>
            </a:r>
            <a:r>
              <a:rPr lang="it-IT" sz="4900" b="1" dirty="0" smtClean="0"/>
              <a:t> ARRIVO</a:t>
            </a:r>
            <a:endParaRPr lang="it-IT" sz="4900" dirty="0" smtClean="0"/>
          </a:p>
          <a:p>
            <a:pPr algn="ctr">
              <a:buNone/>
            </a:pPr>
            <a:r>
              <a:rPr lang="it-IT" sz="4900" i="1" dirty="0" smtClean="0"/>
              <a:t> </a:t>
            </a:r>
            <a:endParaRPr lang="it-IT" sz="4900" dirty="0" smtClean="0"/>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85728"/>
            <a:ext cx="8258204" cy="6429420"/>
          </a:xfrm>
        </p:spPr>
        <p:txBody>
          <a:bodyPr>
            <a:normAutofit fontScale="90000"/>
          </a:bodyPr>
          <a:lstStyle/>
          <a:p>
            <a:pPr algn="l"/>
            <a:r>
              <a:rPr lang="it-IT" sz="1200" b="1" dirty="0" smtClean="0"/>
              <a:t>Globalizzazione: l'inizio di una nuova epoca storica?</a:t>
            </a:r>
            <a:r>
              <a:rPr lang="it-IT" sz="1200" b="1" baseline="30000" dirty="0" smtClean="0">
                <a:hlinkClick r:id="" action="ppaction://hlinkfile"/>
              </a:rPr>
              <a:t>*</a:t>
            </a:r>
            <a:r>
              <a:rPr lang="it-IT" sz="1200" dirty="0" smtClean="0"/>
              <a:t/>
            </a:r>
            <a:br>
              <a:rPr lang="it-IT" sz="1200" dirty="0" smtClean="0"/>
            </a:br>
            <a:r>
              <a:rPr lang="it-IT" sz="1200" cap="small" dirty="0" smtClean="0"/>
              <a:t>Tommaso Detti, Università di Siena</a:t>
            </a:r>
            <a:r>
              <a:rPr lang="it-IT" sz="1000" dirty="0" smtClean="0"/>
              <a:t/>
            </a:r>
            <a:br>
              <a:rPr lang="it-IT" sz="1000" dirty="0" smtClean="0"/>
            </a:br>
            <a:r>
              <a:rPr lang="it-IT" sz="1000" dirty="0" smtClean="0"/>
              <a:t/>
            </a:r>
            <a:br>
              <a:rPr lang="it-IT" sz="1000" dirty="0" smtClean="0"/>
            </a:br>
            <a:r>
              <a:rPr lang="it-IT" sz="1200" dirty="0" smtClean="0"/>
              <a:t>Come si vede, ho aggiunto un punto interrogativo al titolo che mi è stato proposto dagli organizzatori di questo seminario. Non perché io escluda che ci troviamo nella fase iniziale di una nuova epoca storica: al contrario. L'ho aggiunto per evitare il rischio di enfatizzare troppo la novità della globalizzazione contemporanea, a cui si esposero molti studiosi negli anni novanta, quando la parola entrò in uso. Ciò avvenne sia perché il concetto fu introdotto per indicare fenomeni dispiegatisi nel breve arco di pochi decenni, sia perché a elaborarlo furono le scienze economiche, sociali e della comunicazione, che studiano spesso il mondo attuale servendosi di modelli teorici essenzialmente sincronici.</a:t>
            </a:r>
            <a:br>
              <a:rPr lang="it-IT" sz="1200" dirty="0" smtClean="0"/>
            </a:br>
            <a:r>
              <a:rPr lang="it-IT" sz="1200" dirty="0" smtClean="0"/>
              <a:t>Perciò le prime definizioni della globalizzazione insistevano sulla diffusione globale di una serie di fenomeni nello spazio terrestre e riservavano alla dimensione del tempo un ruolo del tutto secondario. Si parlasse della crescita degli scambi commerciali e finanziari internazionali, di modelli culturali transnazionali o d'altro, per globalizzazione si intendeva per lo più un «processo di estensione “globale” delle relazioni sociali […] tale da coprire lo spazio territoriale e demografico dell'intero pianeta», con specifico riferimento al tempo presente.</a:t>
            </a:r>
            <a:br>
              <a:rPr lang="it-IT" sz="1200" dirty="0" smtClean="0"/>
            </a:br>
            <a:r>
              <a:rPr lang="it-IT" sz="1200" dirty="0" smtClean="0"/>
              <a:t>Si sarebbe quasi detto, insomma, che la globalizzazione non avesse una storia o che questa fosse tanto breve da non giustificare una definizione che attribuisse pari rilievo allo spazio e al tempo. Da questo approccio sincronico è derivata una tendenza a leggere l'odierna globalizzazione come una cosa inedita, senza precedenti. Se non che la sua effettiva novità è verificabile solo in una dimensione diacronica, che consenta di individuare eventuali fenomeni analoghi nel passato e valutarne la comparabilità con quelli attuali. Ciò chiama in causa la storia, ma gli storici (il cui sguardo è retrospettivo) si sono confrontati in ritardo con questi problemi: la prima riflessione sistematica fu effettuata nel 2000, in un seminario in cui furono individuate quattro sequenze di globalizzazione, distinte ma storicamente sovrapposte e interagenti tra loro:</a:t>
            </a:r>
            <a:br>
              <a:rPr lang="it-IT" sz="1200" dirty="0" smtClean="0"/>
            </a:br>
            <a:r>
              <a:rPr lang="it-IT" sz="1200" dirty="0" smtClean="0"/>
              <a:t>Una </a:t>
            </a:r>
            <a:r>
              <a:rPr lang="it-IT" sz="1200" i="1" dirty="0" smtClean="0"/>
              <a:t>globalizzazione arcaica</a:t>
            </a:r>
            <a:r>
              <a:rPr lang="it-IT" sz="1200" dirty="0" smtClean="0"/>
              <a:t>, dalla quale erano escluse le </a:t>
            </a:r>
            <a:r>
              <a:rPr lang="it-IT" sz="1200" dirty="0" err="1" smtClean="0"/>
              <a:t>Americhe</a:t>
            </a:r>
            <a:r>
              <a:rPr lang="it-IT" sz="1200" dirty="0" smtClean="0"/>
              <a:t> e l'</a:t>
            </a:r>
            <a:r>
              <a:rPr lang="it-IT" sz="1200" dirty="0" err="1" smtClean="0"/>
              <a:t>Australasia</a:t>
            </a:r>
            <a:r>
              <a:rPr lang="it-IT" sz="1200" dirty="0" smtClean="0"/>
              <a:t>, determinata dal formarsi di circuiti policentrici a scala relativamente ridotta, in cui circolavano più idee che beni materiali e che toccava in misura assai limitata la grande maggioranza delle popolazioni;</a:t>
            </a:r>
            <a:br>
              <a:rPr lang="it-IT" sz="1200" dirty="0" smtClean="0"/>
            </a:br>
            <a:r>
              <a:rPr lang="it-IT" sz="1200" dirty="0" smtClean="0"/>
              <a:t>Una </a:t>
            </a:r>
            <a:r>
              <a:rPr lang="it-IT" sz="1200" i="1" dirty="0" err="1" smtClean="0"/>
              <a:t>protoglobalizzazione</a:t>
            </a:r>
            <a:r>
              <a:rPr lang="it-IT" sz="1200" dirty="0" smtClean="0"/>
              <a:t> sviluppatasi tra </a:t>
            </a:r>
            <a:r>
              <a:rPr lang="it-IT" sz="1200" cap="small" dirty="0" err="1" smtClean="0"/>
              <a:t>xvi</a:t>
            </a:r>
            <a:r>
              <a:rPr lang="it-IT" sz="1200" dirty="0" smtClean="0"/>
              <a:t> e </a:t>
            </a:r>
            <a:r>
              <a:rPr lang="it-IT" sz="1200" cap="small" dirty="0" err="1" smtClean="0"/>
              <a:t>xviii</a:t>
            </a:r>
            <a:r>
              <a:rPr lang="it-IT" sz="1200" dirty="0" smtClean="0"/>
              <a:t> secolo, legata alla formazione di sistemi statali più complessi e agli sviluppi della finanza, dei servizi e delle manifatture, che segnò un salto di qualità nelle strutture, nella scala e nell'ampiezza geografica rispetto alle esperienze precedenti;</a:t>
            </a:r>
            <a:br>
              <a:rPr lang="it-IT" sz="1200" dirty="0" smtClean="0"/>
            </a:br>
            <a:r>
              <a:rPr lang="it-IT" sz="1200" dirty="0" smtClean="0"/>
              <a:t>Una </a:t>
            </a:r>
            <a:r>
              <a:rPr lang="it-IT" sz="1200" i="1" dirty="0" smtClean="0"/>
              <a:t>globalizzazione moderna</a:t>
            </a:r>
            <a:r>
              <a:rPr lang="it-IT" sz="1200" dirty="0" smtClean="0"/>
              <a:t> profilatasi a partire dal </a:t>
            </a:r>
            <a:r>
              <a:rPr lang="it-IT" sz="1200" cap="small" dirty="0" err="1" smtClean="0"/>
              <a:t>xviii</a:t>
            </a:r>
            <a:r>
              <a:rPr lang="it-IT" sz="1200" dirty="0" smtClean="0"/>
              <a:t> secolo, segnata dall'industrializzazione e dall'avvento degli Stati-nazione;</a:t>
            </a:r>
            <a:br>
              <a:rPr lang="it-IT" sz="1200" dirty="0" smtClean="0"/>
            </a:br>
            <a:r>
              <a:rPr lang="it-IT" sz="1200" dirty="0" smtClean="0"/>
              <a:t>Infine una globalizzazione che è stata definita</a:t>
            </a:r>
            <a:r>
              <a:rPr lang="it-IT" sz="1200" i="1" dirty="0" smtClean="0"/>
              <a:t> postcoloniale</a:t>
            </a:r>
            <a:r>
              <a:rPr lang="it-IT" sz="1200" dirty="0" smtClean="0"/>
              <a:t>.</a:t>
            </a:r>
            <a:br>
              <a:rPr lang="it-IT" sz="1200" dirty="0" smtClean="0"/>
            </a:br>
            <a:r>
              <a:rPr lang="it-IT" sz="1200" dirty="0" smtClean="0"/>
              <a:t>Sviluppata in particolare da Christopher A. </a:t>
            </a:r>
            <a:r>
              <a:rPr lang="it-IT" sz="1200" dirty="0" err="1" smtClean="0"/>
              <a:t>Bayly</a:t>
            </a:r>
            <a:r>
              <a:rPr lang="it-IT" sz="1200" dirty="0" smtClean="0"/>
              <a:t>, che l'ha posta alla base del suo fondamentale libro su </a:t>
            </a:r>
            <a:r>
              <a:rPr lang="it-IT" sz="1200" i="1" dirty="0" smtClean="0"/>
              <a:t>La nascita del mondo moderno</a:t>
            </a:r>
            <a:r>
              <a:rPr lang="it-IT" sz="1200" dirty="0" smtClean="0"/>
              <a:t>, questa tipologia presuppone la definizione della globalizzazione da lui stesso proposta come «progressiva estensione nella scala dei processi sociali da un ambito locale o regionale a un ambito mondiale».</a:t>
            </a:r>
            <a:br>
              <a:rPr lang="it-IT" sz="1200" dirty="0" smtClean="0"/>
            </a:br>
            <a:r>
              <a:rPr lang="it-IT" sz="1200" dirty="0" smtClean="0"/>
              <a:t>Così inteso, peraltro, il concetto è applicabile persino all'espansione della popolazione ancestrale dal Corno d'Africa all'intero pianeta, che gli studi di genetica hanno datato tra 50.000 e 12.000 anni fa, ed è ovvio che in accezioni così generali ogni categoria interpretativa perda la sua funzione analitica. In realtà il solo fatto che alcuni di quei gruppi umani (gli australiani e gli americani) siano poi rimasti isolati per millenni mette in forse la possibilità di rubricare la prima grande migrazione alla voce globalizzazione. Di quest'ultima le manca infatti l'essenziale requisito della continuità delle relazioni tra i diversi gruppi che colonizzarono la Terra. Ma anche questo non basta. Relazioni più o meno stabili tra civiltà anche molto distanti sono documentate in tutta la storia dell'umanità. Occorre dunque arricchire il concetto di altre variabili: la frequenza, l'intensità e la durata di tali relazioni, con particolare riferimento al fatto che ne siano derivati o meno rapporti di interdipendenza fra i popoli interessati.</a:t>
            </a:r>
            <a:br>
              <a:rPr lang="it-IT" sz="1200" dirty="0" smtClean="0"/>
            </a:br>
            <a:r>
              <a:rPr lang="it-IT" sz="1200" dirty="0" smtClean="0"/>
              <a:t> </a:t>
            </a:r>
            <a:br>
              <a:rPr lang="it-IT" sz="1200" dirty="0" smtClean="0"/>
            </a:br>
            <a:endParaRPr lang="it-IT" sz="1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96842"/>
          </a:xfrm>
        </p:spPr>
        <p:txBody>
          <a:bodyPr>
            <a:normAutofit fontScale="90000"/>
          </a:bodyPr>
          <a:lstStyle/>
          <a:p>
            <a:r>
              <a:rPr lang="it-IT" sz="1300" b="1" dirty="0" smtClean="0"/>
              <a:t/>
            </a:r>
            <a:br>
              <a:rPr lang="it-IT" sz="1300" b="1" dirty="0" smtClean="0"/>
            </a:br>
            <a:r>
              <a:rPr lang="it-IT" sz="1300" b="1" dirty="0" smtClean="0"/>
              <a:t/>
            </a:r>
            <a:br>
              <a:rPr lang="it-IT" sz="1300" b="1" dirty="0" smtClean="0"/>
            </a:br>
            <a:r>
              <a:rPr lang="it-IT" sz="1300" b="1" dirty="0" smtClean="0"/>
              <a:t/>
            </a:r>
            <a:br>
              <a:rPr lang="it-IT" sz="1300" b="1" dirty="0" smtClean="0"/>
            </a:br>
            <a:r>
              <a:rPr lang="it-IT" sz="1300" b="1" dirty="0" smtClean="0"/>
              <a:t/>
            </a:r>
            <a:br>
              <a:rPr lang="it-IT" sz="1300" b="1" dirty="0" smtClean="0"/>
            </a:br>
            <a:r>
              <a:rPr lang="it-IT" sz="1300" b="1" dirty="0" smtClean="0"/>
              <a:t/>
            </a:r>
            <a:br>
              <a:rPr lang="it-IT" sz="1300" b="1" dirty="0" smtClean="0"/>
            </a:br>
            <a:r>
              <a:rPr lang="it-IT" sz="1300" b="1" dirty="0" smtClean="0"/>
              <a:t/>
            </a:r>
            <a:br>
              <a:rPr lang="it-IT" sz="1300" b="1" dirty="0" smtClean="0"/>
            </a:br>
            <a:r>
              <a:rPr lang="it-IT" sz="1300" b="1" dirty="0" smtClean="0"/>
              <a:t/>
            </a:r>
            <a:br>
              <a:rPr lang="it-IT" sz="1300" b="1" dirty="0" smtClean="0"/>
            </a:br>
            <a:r>
              <a:rPr lang="it-IT" sz="1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Ostacolo epistemologico: la migrazione è uno spostamento che implica l’adattamento di chi arriva ( visione unilaterale)</a:t>
            </a:r>
            <a:r>
              <a:rPr lang="it-IT" dirty="0" smtClean="0"/>
              <a:t/>
            </a:r>
            <a:br>
              <a:rPr lang="it-IT" dirty="0" smtClean="0"/>
            </a:br>
            <a:r>
              <a:rPr lang="it-IT" dirty="0" smtClean="0"/>
              <a:t> </a:t>
            </a:r>
            <a:br>
              <a:rPr lang="it-IT" dirty="0" smtClean="0"/>
            </a:br>
            <a:endParaRPr lang="it-IT" dirty="0"/>
          </a:p>
        </p:txBody>
      </p:sp>
      <p:sp>
        <p:nvSpPr>
          <p:cNvPr id="3" name="Segnaposto contenuto 2"/>
          <p:cNvSpPr>
            <a:spLocks noGrp="1"/>
          </p:cNvSpPr>
          <p:nvPr>
            <p:ph idx="1"/>
          </p:nvPr>
        </p:nvSpPr>
        <p:spPr>
          <a:xfrm>
            <a:off x="714348" y="928670"/>
            <a:ext cx="8229600" cy="5643602"/>
          </a:xfrm>
        </p:spPr>
        <p:txBody>
          <a:bodyPr>
            <a:normAutofit fontScale="25000" lnSpcReduction="20000"/>
          </a:bodyPr>
          <a:lstStyle/>
          <a:p>
            <a:r>
              <a:rPr lang="it-IT" sz="4800" b="1" dirty="0" smtClean="0"/>
              <a:t>Obiettivo formativo:</a:t>
            </a:r>
            <a:r>
              <a:rPr lang="it-IT" sz="4800" i="1" dirty="0" smtClean="0"/>
              <a:t> conoscere le dinamiche della mobilità umana nel tempo e gli effetti che esse hanno determinato nei luoghi di arrivo/di partenza degli immigrati per prendere coscienza della possibilità di educare la propria identità ad essere plurima, migrante e plastica in corrispondenza ai processi di trasformazione di carattere socioculturale, economica e ambientale.</a:t>
            </a:r>
            <a:endParaRPr lang="it-IT" sz="4800" dirty="0" smtClean="0"/>
          </a:p>
          <a:p>
            <a:r>
              <a:rPr lang="it-IT" sz="4800" dirty="0" smtClean="0"/>
              <a:t> </a:t>
            </a:r>
          </a:p>
          <a:p>
            <a:r>
              <a:rPr lang="it-IT" sz="4800" dirty="0" smtClean="0"/>
              <a:t> </a:t>
            </a:r>
          </a:p>
          <a:p>
            <a:r>
              <a:rPr lang="it-IT"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Obiettivo cognitivo : apprendere di avere una Identità plurima,migrante, plastica, adattiva e adattante  ( visione relazionale) </a:t>
            </a:r>
          </a:p>
          <a:p>
            <a:r>
              <a:rPr lang="it-IT" sz="4800" b="1" dirty="0" smtClean="0"/>
              <a:t>Domande  </a:t>
            </a:r>
            <a:endParaRPr lang="it-IT" sz="4800" dirty="0" smtClean="0"/>
          </a:p>
          <a:p>
            <a:r>
              <a:rPr lang="it-IT" sz="4800" b="1" u="sng" dirty="0" smtClean="0"/>
              <a:t>DS: Che cosa  ti fa venire in mente la migrazione?</a:t>
            </a:r>
            <a:endParaRPr lang="it-IT" sz="4800" dirty="0" smtClean="0"/>
          </a:p>
          <a:p>
            <a:r>
              <a:rPr lang="it-IT" sz="4800" b="1" i="1" dirty="0" smtClean="0"/>
              <a:t>DSP</a:t>
            </a:r>
            <a:r>
              <a:rPr lang="it-IT" sz="4800" b="1" dirty="0" smtClean="0"/>
              <a:t>:  </a:t>
            </a:r>
            <a:r>
              <a:rPr lang="it-IT" sz="4800" b="1" i="1" dirty="0" smtClean="0"/>
              <a:t>Che cosa è la migrazione?</a:t>
            </a:r>
            <a:r>
              <a:rPr lang="it-IT" sz="4800" b="1" dirty="0" smtClean="0"/>
              <a:t> </a:t>
            </a:r>
            <a:endParaRPr lang="it-IT" sz="4800" dirty="0" smtClean="0"/>
          </a:p>
          <a:p>
            <a:r>
              <a:rPr lang="it-IT" sz="4800" b="1" u="sng" dirty="0" smtClean="0"/>
              <a:t> DS: Chi emigra?</a:t>
            </a:r>
            <a:endParaRPr lang="it-IT" sz="4800" dirty="0" smtClean="0"/>
          </a:p>
          <a:p>
            <a:r>
              <a:rPr lang="it-IT" sz="4800" b="1" i="1" dirty="0" smtClean="0"/>
              <a:t>DSP: Conosci qualche migrante? </a:t>
            </a:r>
            <a:endParaRPr lang="it-IT" sz="4800" dirty="0" smtClean="0"/>
          </a:p>
          <a:p>
            <a:r>
              <a:rPr lang="it-IT" sz="4800" b="1" u="sng" dirty="0" smtClean="0"/>
              <a:t>DS: Come mai si emigra? </a:t>
            </a:r>
            <a:endParaRPr lang="it-IT" sz="4800" dirty="0" smtClean="0"/>
          </a:p>
          <a:p>
            <a:r>
              <a:rPr lang="it-IT" sz="4800" b="1" i="1" dirty="0" smtClean="0"/>
              <a:t>DSP:  Conosci il motivo per cui i migranti che tu frequenti sono qui?</a:t>
            </a:r>
            <a:endParaRPr lang="it-IT" sz="4800" dirty="0" smtClean="0"/>
          </a:p>
          <a:p>
            <a:r>
              <a:rPr lang="it-IT" sz="4800" b="1" u="sng" dirty="0" smtClean="0"/>
              <a:t>DS: Cosa accade al migrante che arriva?</a:t>
            </a:r>
            <a:endParaRPr lang="it-IT" sz="4800" dirty="0" smtClean="0"/>
          </a:p>
          <a:p>
            <a:r>
              <a:rPr lang="it-IT" sz="4800" b="1" i="1" dirty="0" smtClean="0"/>
              <a:t>DSP: Sai che cosa fa il migrante che conosci?</a:t>
            </a:r>
            <a:endParaRPr lang="it-IT" sz="4800" dirty="0" smtClean="0"/>
          </a:p>
          <a:p>
            <a:r>
              <a:rPr lang="it-IT" sz="4800" b="1" u="sng" dirty="0" smtClean="0"/>
              <a:t>DS: Come si comporta il migrante una volta arrivato ?</a:t>
            </a:r>
            <a:endParaRPr lang="it-IT" sz="4800" dirty="0" smtClean="0"/>
          </a:p>
          <a:p>
            <a:r>
              <a:rPr lang="it-IT" sz="4800" b="1" i="1" dirty="0" smtClean="0"/>
              <a:t>DSP: Sai dirmi come si comportano i migranti di tua conoscenza?</a:t>
            </a:r>
            <a:endParaRPr lang="it-IT" sz="4800" dirty="0" smtClean="0"/>
          </a:p>
          <a:p>
            <a:r>
              <a:rPr lang="it-IT" sz="4800" b="1" u="sng" dirty="0" smtClean="0"/>
              <a:t>DS: E come si  comporta  chi li riceve?</a:t>
            </a:r>
            <a:endParaRPr lang="it-IT" sz="4800" dirty="0" smtClean="0"/>
          </a:p>
          <a:p>
            <a:r>
              <a:rPr lang="it-IT" sz="4800" b="1" i="1" dirty="0" smtClean="0"/>
              <a:t>DSP: Quali  comportamenti hai visto nella tua realtà nei confronti del migranti? </a:t>
            </a:r>
            <a:endParaRPr lang="it-IT" sz="4800" dirty="0" smtClean="0"/>
          </a:p>
          <a:p>
            <a:r>
              <a:rPr lang="it-IT" sz="4800" b="1" u="sng" dirty="0" smtClean="0"/>
              <a:t>DS: Cosa accade nei paesi di arrivo quando arrivano i migranti?</a:t>
            </a:r>
            <a:endParaRPr lang="it-IT" sz="4800" dirty="0" smtClean="0"/>
          </a:p>
          <a:p>
            <a:r>
              <a:rPr lang="it-IT" sz="4800" b="1" i="1" dirty="0" smtClean="0"/>
              <a:t>DSP: Quali reazioni ci sono nella tua realtà nei confronti dei migranti?</a:t>
            </a:r>
            <a:endParaRPr lang="it-IT" sz="4800" dirty="0" smtClean="0"/>
          </a:p>
          <a:p>
            <a:r>
              <a:rPr lang="it-IT" sz="4800" b="1" dirty="0" smtClean="0"/>
              <a:t>DS:</a:t>
            </a:r>
            <a:r>
              <a:rPr lang="it-IT" sz="4800" b="1" i="1" dirty="0" smtClean="0"/>
              <a:t> </a:t>
            </a:r>
            <a:r>
              <a:rPr lang="it-IT" sz="4800" b="1" u="sng" dirty="0" smtClean="0"/>
              <a:t>Cosa accade nei paesi di esodo quando i loro abitanti vanno via, emigrano?</a:t>
            </a:r>
            <a:endParaRPr lang="it-IT" sz="4800" dirty="0" smtClean="0"/>
          </a:p>
          <a:p>
            <a:r>
              <a:rPr lang="it-IT" sz="4800" b="1" i="1" dirty="0" smtClean="0"/>
              <a:t>DSP: Secondo te  se delle persone vanno via cosa succede?</a:t>
            </a:r>
            <a:endParaRPr lang="it-IT" sz="4800" dirty="0" smtClean="0"/>
          </a:p>
          <a:p>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8229600" cy="725470"/>
          </a:xfrm>
        </p:spPr>
        <p:txBody>
          <a:bodyPr>
            <a:normAutofit/>
          </a:bodyPr>
          <a:lstStyle/>
          <a:p>
            <a:r>
              <a:rPr lang="it-IT" sz="2000" b="1" dirty="0" smtClean="0"/>
              <a:t>Attività n. 5</a:t>
            </a:r>
            <a:endParaRPr lang="it-IT" sz="2000" dirty="0"/>
          </a:p>
        </p:txBody>
      </p:sp>
      <p:sp>
        <p:nvSpPr>
          <p:cNvPr id="3" name="Segnaposto contenuto 2"/>
          <p:cNvSpPr>
            <a:spLocks noGrp="1"/>
          </p:cNvSpPr>
          <p:nvPr>
            <p:ph idx="1"/>
          </p:nvPr>
        </p:nvSpPr>
        <p:spPr>
          <a:xfrm>
            <a:off x="500034" y="2071679"/>
            <a:ext cx="8258204" cy="4643470"/>
          </a:xfrm>
        </p:spPr>
        <p:txBody>
          <a:bodyPr>
            <a:normAutofit/>
          </a:bodyPr>
          <a:lstStyle/>
          <a:p>
            <a:pPr lvl="0"/>
            <a:r>
              <a:rPr lang="it-IT"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Ostacolo epistemologico: la migrazione è uno spostamento che implica l’adattamento di chi arriva e viene riferito alle attuale ondate migratorie verso l’Europa ( visione unilaterale e statica)</a:t>
            </a:r>
            <a:endParaRPr lang="it-IT" sz="1600" dirty="0" smtClean="0"/>
          </a:p>
          <a:p>
            <a:pPr lvl="0">
              <a:buNone/>
            </a:pPr>
            <a:r>
              <a:rPr lang="it-IT" sz="2000" dirty="0" smtClean="0"/>
              <a:t>CC su migrazione eseguita in classe </a:t>
            </a:r>
          </a:p>
          <a:p>
            <a:pPr lvl="0"/>
            <a:r>
              <a:rPr lang="it-IT" sz="2000" i="1" dirty="0" smtClean="0"/>
              <a:t>Che cos’è una migrazione?</a:t>
            </a:r>
          </a:p>
          <a:p>
            <a:pPr lvl="0"/>
            <a:r>
              <a:rPr lang="it-IT" sz="2000" i="1" dirty="0" smtClean="0"/>
              <a:t>Quanti tipi di migrazioni esistono?</a:t>
            </a:r>
          </a:p>
          <a:p>
            <a:pPr lvl="0"/>
            <a:r>
              <a:rPr lang="it-IT" sz="2000" i="1" dirty="0" smtClean="0"/>
              <a:t>Come mai ci sono le migrazioni?</a:t>
            </a:r>
          </a:p>
          <a:p>
            <a:pPr lvl="0"/>
            <a:r>
              <a:rPr lang="it-IT" sz="2000" i="1" dirty="0" smtClean="0"/>
              <a:t>Quando sono nate le migrazioni?</a:t>
            </a:r>
          </a:p>
          <a:p>
            <a:pPr lvl="0"/>
            <a:r>
              <a:rPr lang="it-IT" sz="2000" i="1" dirty="0" smtClean="0"/>
              <a:t>Quali sono le conseguenze delle migrazioni?</a:t>
            </a:r>
          </a:p>
          <a:p>
            <a:endParaRPr lang="it-IT" dirty="0"/>
          </a:p>
        </p:txBody>
      </p:sp>
      <p:sp>
        <p:nvSpPr>
          <p:cNvPr id="4" name="Rettangolo 3"/>
          <p:cNvSpPr/>
          <p:nvPr/>
        </p:nvSpPr>
        <p:spPr>
          <a:xfrm>
            <a:off x="357158" y="1142984"/>
            <a:ext cx="8572560" cy="646331"/>
          </a:xfrm>
          <a:prstGeom prst="rect">
            <a:avLst/>
          </a:prstGeom>
        </p:spPr>
        <p:txBody>
          <a:bodyPr wrap="square">
            <a:spAutoFit/>
          </a:bodyPr>
          <a:lstStyle/>
          <a:p>
            <a:r>
              <a:rPr lang="it-IT" dirty="0" smtClean="0"/>
              <a:t/>
            </a:r>
            <a:br>
              <a:rPr lang="it-IT" dirty="0" smtClean="0"/>
            </a:br>
            <a:endParaRPr lang="it-IT" dirty="0"/>
          </a:p>
        </p:txBody>
      </p:sp>
      <p:sp>
        <p:nvSpPr>
          <p:cNvPr id="5" name="Rettangolo 4"/>
          <p:cNvSpPr/>
          <p:nvPr/>
        </p:nvSpPr>
        <p:spPr>
          <a:xfrm>
            <a:off x="500034" y="5286388"/>
            <a:ext cx="8501122" cy="646331"/>
          </a:xfrm>
          <a:prstGeom prst="rect">
            <a:avLst/>
          </a:prstGeom>
        </p:spPr>
        <p:txBody>
          <a:bodyPr wrap="square">
            <a:spAutoFit/>
          </a:bodyPr>
          <a:lstStyle/>
          <a:p>
            <a:r>
              <a:rPr lang="it-IT"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Obiettivo cognitivo : apprendere che la migrazione è legato alla possibilità dell’uomo di avere una identità plurima, dinamica , adattiva e adattante  ( visione relazionale) </a:t>
            </a:r>
          </a:p>
        </p:txBody>
      </p:sp>
      <p:sp>
        <p:nvSpPr>
          <p:cNvPr id="7" name="CasellaDiTesto 6"/>
          <p:cNvSpPr txBox="1"/>
          <p:nvPr/>
        </p:nvSpPr>
        <p:spPr>
          <a:xfrm>
            <a:off x="142844" y="571480"/>
            <a:ext cx="8786842" cy="1384995"/>
          </a:xfrm>
          <a:prstGeom prst="rect">
            <a:avLst/>
          </a:prstGeom>
          <a:noFill/>
        </p:spPr>
        <p:txBody>
          <a:bodyPr wrap="square" rtlCol="0">
            <a:spAutoFit/>
          </a:bodyPr>
          <a:lstStyle/>
          <a:p>
            <a:pPr lvl="0" fontAlgn="base">
              <a:spcBef>
                <a:spcPct val="0"/>
              </a:spcBef>
              <a:spcAft>
                <a:spcPct val="0"/>
              </a:spcAft>
            </a:pPr>
            <a:r>
              <a:rPr lang="it-IT" sz="1200" b="1" dirty="0" smtClean="0">
                <a:latin typeface="Arial" pitchFamily="34" charset="0"/>
                <a:ea typeface="Times New Roman" pitchFamily="18" charset="0"/>
                <a:cs typeface="Arial" pitchFamily="34" charset="0"/>
              </a:rPr>
              <a:t>INDICAZIONI </a:t>
            </a:r>
            <a:r>
              <a:rPr lang="it-IT" sz="1200" b="1" dirty="0" err="1" smtClean="0">
                <a:latin typeface="Arial" pitchFamily="34" charset="0"/>
                <a:ea typeface="Times New Roman" pitchFamily="18" charset="0"/>
                <a:cs typeface="Arial" pitchFamily="34" charset="0"/>
              </a:rPr>
              <a:t>DI</a:t>
            </a:r>
            <a:r>
              <a:rPr lang="it-IT" sz="1200" b="1" dirty="0" smtClean="0">
                <a:latin typeface="Arial" pitchFamily="34" charset="0"/>
                <a:ea typeface="Times New Roman" pitchFamily="18" charset="0"/>
                <a:cs typeface="Arial" pitchFamily="34" charset="0"/>
              </a:rPr>
              <a:t> LAVORO</a:t>
            </a:r>
            <a:endParaRPr lang="it-IT" sz="1200" dirty="0" smtClean="0">
              <a:latin typeface="Arial" pitchFamily="34" charset="0"/>
              <a:cs typeface="Arial" pitchFamily="34" charset="0"/>
            </a:endParaRPr>
          </a:p>
          <a:p>
            <a:pPr lvl="0" eaLnBrk="0" fontAlgn="base" hangingPunct="0">
              <a:spcBef>
                <a:spcPct val="0"/>
              </a:spcBef>
              <a:spcAft>
                <a:spcPct val="0"/>
              </a:spcAft>
            </a:pPr>
            <a:r>
              <a:rPr lang="it-IT" sz="1200" dirty="0" smtClean="0">
                <a:latin typeface="Calibri" pitchFamily="34" charset="0"/>
                <a:ea typeface="Times New Roman" pitchFamily="18" charset="0"/>
                <a:cs typeface="Times New Roman" pitchFamily="18" charset="0"/>
              </a:rPr>
              <a:t>Il formatore consegna ai corsisti il foglio della </a:t>
            </a:r>
            <a:r>
              <a:rPr lang="it-IT" sz="1200" dirty="0" err="1" smtClean="0">
                <a:latin typeface="Calibri" pitchFamily="34" charset="0"/>
                <a:ea typeface="Times New Roman" pitchFamily="18" charset="0"/>
                <a:cs typeface="Times New Roman" pitchFamily="18" charset="0"/>
              </a:rPr>
              <a:t>CC</a:t>
            </a:r>
            <a:r>
              <a:rPr lang="it-IT" sz="1200" dirty="0" smtClean="0">
                <a:latin typeface="Calibri" pitchFamily="34" charset="0"/>
                <a:ea typeface="Times New Roman" pitchFamily="18" charset="0"/>
                <a:cs typeface="Times New Roman" pitchFamily="18" charset="0"/>
              </a:rPr>
              <a:t> svoltasi in contesto d’aula e chiede loro di elaborare:</a:t>
            </a:r>
            <a:endParaRPr lang="it-IT" sz="1200" dirty="0" smtClean="0">
              <a:latin typeface="Arial" pitchFamily="34" charset="0"/>
              <a:cs typeface="Arial" pitchFamily="34" charset="0"/>
            </a:endParaRPr>
          </a:p>
          <a:p>
            <a:pPr lvl="0" eaLnBrk="0" fontAlgn="base" hangingPunct="0">
              <a:spcBef>
                <a:spcPct val="0"/>
              </a:spcBef>
              <a:spcAft>
                <a:spcPct val="0"/>
              </a:spcAft>
            </a:pPr>
            <a:r>
              <a:rPr lang="it-IT" sz="1200" dirty="0" smtClean="0">
                <a:latin typeface="Calibri" pitchFamily="34" charset="0"/>
                <a:ea typeface="Times New Roman" pitchFamily="18" charset="0"/>
                <a:cs typeface="Times New Roman" pitchFamily="18" charset="0"/>
              </a:rPr>
              <a:t>Un protocollo di </a:t>
            </a:r>
            <a:r>
              <a:rPr lang="it-IT" sz="1200" dirty="0" err="1" smtClean="0">
                <a:latin typeface="Calibri" pitchFamily="34" charset="0"/>
                <a:ea typeface="Times New Roman" pitchFamily="18" charset="0"/>
                <a:cs typeface="Times New Roman" pitchFamily="18" charset="0"/>
              </a:rPr>
              <a:t>CC</a:t>
            </a:r>
            <a:r>
              <a:rPr lang="it-IT" sz="1200" dirty="0" smtClean="0">
                <a:latin typeface="Calibri" pitchFamily="34" charset="0"/>
                <a:ea typeface="Times New Roman" pitchFamily="18" charset="0"/>
                <a:cs typeface="Times New Roman" pitchFamily="18" charset="0"/>
              </a:rPr>
              <a:t> che:</a:t>
            </a:r>
            <a:endParaRPr lang="it-IT" sz="1200" dirty="0" smtClean="0">
              <a:latin typeface="Arial" pitchFamily="34" charset="0"/>
              <a:cs typeface="Arial" pitchFamily="34" charset="0"/>
            </a:endParaRPr>
          </a:p>
          <a:p>
            <a:pPr lvl="0" eaLnBrk="0" fontAlgn="base" hangingPunct="0">
              <a:spcBef>
                <a:spcPct val="0"/>
              </a:spcBef>
              <a:spcAft>
                <a:spcPct val="0"/>
              </a:spcAft>
              <a:buFontTx/>
              <a:buChar char="•"/>
            </a:pPr>
            <a:r>
              <a:rPr lang="it-IT" sz="1200" dirty="0" smtClean="0">
                <a:latin typeface="Calibri" pitchFamily="34" charset="0"/>
                <a:ea typeface="Times New Roman" pitchFamily="18" charset="0"/>
                <a:cs typeface="Times New Roman" pitchFamily="18" charset="0"/>
              </a:rPr>
              <a:t> Analizzi le risposte </a:t>
            </a:r>
          </a:p>
          <a:p>
            <a:pPr lvl="0" eaLnBrk="0" fontAlgn="base" hangingPunct="0">
              <a:spcBef>
                <a:spcPct val="0"/>
              </a:spcBef>
              <a:spcAft>
                <a:spcPct val="0"/>
              </a:spcAft>
              <a:buFontTx/>
              <a:buChar char="•"/>
            </a:pPr>
            <a:r>
              <a:rPr lang="it-IT" sz="1200" dirty="0" smtClean="0">
                <a:latin typeface="Calibri" pitchFamily="34" charset="0"/>
                <a:ea typeface="Times New Roman" pitchFamily="18" charset="0"/>
                <a:cs typeface="Times New Roman" pitchFamily="18" charset="0"/>
              </a:rPr>
              <a:t> Riporti la mappa mentale degli allievi </a:t>
            </a:r>
          </a:p>
          <a:p>
            <a:pPr lvl="0" eaLnBrk="0" fontAlgn="base" hangingPunct="0">
              <a:spcBef>
                <a:spcPct val="0"/>
              </a:spcBef>
              <a:spcAft>
                <a:spcPct val="0"/>
              </a:spcAft>
              <a:buFontTx/>
              <a:buChar char="•"/>
            </a:pPr>
            <a:r>
              <a:rPr lang="it-IT" sz="1200" dirty="0" smtClean="0">
                <a:latin typeface="Calibri" pitchFamily="34" charset="0"/>
                <a:ea typeface="Times New Roman" pitchFamily="18" charset="0"/>
                <a:cs typeface="Times New Roman" pitchFamily="18" charset="0"/>
              </a:rPr>
              <a:t>Commenti le risposte </a:t>
            </a:r>
          </a:p>
          <a:p>
            <a:pPr lvl="0" eaLnBrk="0" fontAlgn="base" hangingPunct="0">
              <a:spcBef>
                <a:spcPct val="0"/>
              </a:spcBef>
              <a:spcAft>
                <a:spcPct val="0"/>
              </a:spcAft>
              <a:buFontTx/>
              <a:buChar char="•"/>
            </a:pPr>
            <a:r>
              <a:rPr lang="it-IT" sz="1200" dirty="0" smtClean="0">
                <a:latin typeface="Calibri" pitchFamily="34" charset="0"/>
                <a:ea typeface="Times New Roman" pitchFamily="18" charset="0"/>
                <a:cs typeface="Times New Roman" pitchFamily="18" charset="0"/>
              </a:rPr>
              <a:t>Elabori  la  matrice cognitiva degli allievi; il compito di apprendimento e la Rete Concettuale </a:t>
            </a:r>
            <a:endParaRPr lang="it-IT" sz="1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a 7"/>
          <p:cNvGraphicFramePr>
            <a:graphicFrameLocks noGrp="1"/>
          </p:cNvGraphicFramePr>
          <p:nvPr/>
        </p:nvGraphicFramePr>
        <p:xfrm>
          <a:off x="857221" y="428604"/>
          <a:ext cx="6786612" cy="5993892"/>
        </p:xfrm>
        <a:graphic>
          <a:graphicData uri="http://schemas.openxmlformats.org/drawingml/2006/table">
            <a:tbl>
              <a:tblPr/>
              <a:tblGrid>
                <a:gridCol w="3393306"/>
                <a:gridCol w="3393306"/>
              </a:tblGrid>
              <a:tr h="4786016">
                <a:tc>
                  <a:txBody>
                    <a:bodyPr/>
                    <a:lstStyle/>
                    <a:p>
                      <a:pPr marL="342900" lvl="0" indent="-342900">
                        <a:lnSpc>
                          <a:spcPct val="115000"/>
                        </a:lnSpc>
                        <a:spcAft>
                          <a:spcPts val="0"/>
                        </a:spcAft>
                        <a:buFont typeface="+mj-lt"/>
                        <a:buAutoNum type="arabicPeriod"/>
                      </a:pPr>
                      <a:r>
                        <a:rPr lang="it-IT" sz="900" dirty="0">
                          <a:latin typeface="+mn-lt"/>
                          <a:ea typeface="Times New Roman"/>
                          <a:cs typeface="Times New Roman"/>
                        </a:rPr>
                        <a:t>Che cosa è una migrazione? </a:t>
                      </a:r>
                    </a:p>
                    <a:p>
                      <a:pPr marL="457200">
                        <a:lnSpc>
                          <a:spcPct val="115000"/>
                        </a:lnSpc>
                        <a:spcAft>
                          <a:spcPts val="0"/>
                        </a:spcAft>
                      </a:pPr>
                      <a:r>
                        <a:rPr lang="it-IT" sz="900" dirty="0">
                          <a:latin typeface="+mn-lt"/>
                          <a:ea typeface="Times New Roman"/>
                          <a:cs typeface="Times New Roman"/>
                        </a:rPr>
                        <a:t>Stefano: migrazione significa spostarsi da un posto all’altro</a:t>
                      </a:r>
                    </a:p>
                    <a:p>
                      <a:pPr marL="457200">
                        <a:lnSpc>
                          <a:spcPct val="115000"/>
                        </a:lnSpc>
                        <a:spcAft>
                          <a:spcPts val="0"/>
                        </a:spcAft>
                      </a:pPr>
                      <a:r>
                        <a:rPr lang="it-IT" sz="900" dirty="0">
                          <a:latin typeface="+mn-lt"/>
                          <a:ea typeface="Times New Roman"/>
                          <a:cs typeface="Times New Roman"/>
                        </a:rPr>
                        <a:t>Elena: secondo me la migrazione è che una persona o un animale si sposta da un paese all’altro</a:t>
                      </a:r>
                    </a:p>
                    <a:p>
                      <a:pPr marL="457200">
                        <a:lnSpc>
                          <a:spcPct val="115000"/>
                        </a:lnSpc>
                        <a:spcAft>
                          <a:spcPts val="0"/>
                        </a:spcAft>
                      </a:pPr>
                      <a:r>
                        <a:rPr lang="it-IT" sz="900" dirty="0" err="1">
                          <a:latin typeface="+mn-lt"/>
                          <a:ea typeface="Times New Roman"/>
                          <a:cs typeface="Times New Roman"/>
                        </a:rPr>
                        <a:t>Kirollos</a:t>
                      </a:r>
                      <a:r>
                        <a:rPr lang="it-IT" sz="900" dirty="0">
                          <a:latin typeface="+mn-lt"/>
                          <a:ea typeface="Times New Roman"/>
                          <a:cs typeface="Times New Roman"/>
                        </a:rPr>
                        <a:t>: secondo me migrare vuol dire cambiare posto di abitazione oppure nascondersi</a:t>
                      </a:r>
                    </a:p>
                    <a:p>
                      <a:pPr marL="457200">
                        <a:lnSpc>
                          <a:spcPct val="115000"/>
                        </a:lnSpc>
                        <a:spcAft>
                          <a:spcPts val="0"/>
                        </a:spcAft>
                      </a:pPr>
                      <a:r>
                        <a:rPr lang="it-IT" sz="900" dirty="0">
                          <a:latin typeface="+mn-lt"/>
                          <a:ea typeface="Times New Roman"/>
                          <a:cs typeface="Times New Roman"/>
                        </a:rPr>
                        <a:t>Tommaso: è un trasferimento da un posto all’altro. E’ quando uno si sposta in un altro habitat</a:t>
                      </a:r>
                    </a:p>
                    <a:p>
                      <a:pPr marL="457200">
                        <a:lnSpc>
                          <a:spcPct val="115000"/>
                        </a:lnSpc>
                        <a:spcAft>
                          <a:spcPts val="0"/>
                        </a:spcAft>
                      </a:pPr>
                      <a:r>
                        <a:rPr lang="it-IT" sz="900" dirty="0">
                          <a:latin typeface="+mn-lt"/>
                          <a:ea typeface="Times New Roman"/>
                          <a:cs typeface="Times New Roman"/>
                        </a:rPr>
                        <a:t>Edoardo: una migrazione è un insieme di uccelli o persone che cambiano territorio per vari motivi</a:t>
                      </a:r>
                    </a:p>
                    <a:p>
                      <a:pPr marL="457200">
                        <a:lnSpc>
                          <a:spcPct val="115000"/>
                        </a:lnSpc>
                        <a:spcAft>
                          <a:spcPts val="0"/>
                        </a:spcAft>
                      </a:pPr>
                      <a:r>
                        <a:rPr lang="it-IT" sz="900" dirty="0">
                          <a:latin typeface="+mn-lt"/>
                          <a:ea typeface="Times New Roman"/>
                          <a:cs typeface="Times New Roman"/>
                        </a:rPr>
                        <a:t>Davide: E’ una cosa che si fa per necessità e ci si muove da un posto all’altro</a:t>
                      </a:r>
                    </a:p>
                    <a:p>
                      <a:pPr marL="457200">
                        <a:lnSpc>
                          <a:spcPct val="115000"/>
                        </a:lnSpc>
                        <a:spcAft>
                          <a:spcPts val="0"/>
                        </a:spcAft>
                      </a:pPr>
                      <a:r>
                        <a:rPr lang="it-IT" sz="900" dirty="0">
                          <a:latin typeface="+mn-lt"/>
                          <a:ea typeface="Times New Roman"/>
                          <a:cs typeface="Times New Roman"/>
                        </a:rPr>
                        <a:t>Giorgia: è un viaggio da un paese all’altro</a:t>
                      </a:r>
                    </a:p>
                    <a:p>
                      <a:pPr marL="457200">
                        <a:lnSpc>
                          <a:spcPct val="115000"/>
                        </a:lnSpc>
                        <a:spcAft>
                          <a:spcPts val="0"/>
                        </a:spcAft>
                      </a:pPr>
                      <a:r>
                        <a:rPr lang="it-IT" sz="900" dirty="0">
                          <a:latin typeface="+mn-lt"/>
                          <a:ea typeface="Times New Roman"/>
                          <a:cs typeface="Times New Roman"/>
                        </a:rPr>
                        <a:t>Eva: migrare per me vuol dire viaggiare per necessità di vita</a:t>
                      </a:r>
                    </a:p>
                    <a:p>
                      <a:pPr marL="457200">
                        <a:lnSpc>
                          <a:spcPct val="115000"/>
                        </a:lnSpc>
                        <a:spcAft>
                          <a:spcPts val="0"/>
                        </a:spcAft>
                      </a:pPr>
                      <a:r>
                        <a:rPr lang="it-IT" sz="900" dirty="0">
                          <a:latin typeface="+mn-lt"/>
                          <a:ea typeface="Times New Roman"/>
                          <a:cs typeface="Times New Roman"/>
                        </a:rPr>
                        <a:t>Lorenzo: è un insieme di uccelli che cambiano ambiente</a:t>
                      </a:r>
                    </a:p>
                    <a:p>
                      <a:pPr marL="457200">
                        <a:lnSpc>
                          <a:spcPct val="115000"/>
                        </a:lnSpc>
                        <a:spcAft>
                          <a:spcPts val="0"/>
                        </a:spcAft>
                      </a:pPr>
                      <a:r>
                        <a:rPr lang="it-IT" sz="900" dirty="0">
                          <a:latin typeface="+mn-lt"/>
                          <a:ea typeface="Times New Roman"/>
                          <a:cs typeface="Times New Roman"/>
                        </a:rPr>
                        <a:t>Alessandro: secondo me una migrazione è uno spostamento da un luogo all’altro</a:t>
                      </a:r>
                    </a:p>
                    <a:p>
                      <a:pPr marL="457200">
                        <a:lnSpc>
                          <a:spcPct val="115000"/>
                        </a:lnSpc>
                        <a:spcAft>
                          <a:spcPts val="0"/>
                        </a:spcAft>
                      </a:pPr>
                      <a:r>
                        <a:rPr lang="it-IT" sz="900" dirty="0">
                          <a:latin typeface="+mn-lt"/>
                          <a:ea typeface="Times New Roman"/>
                          <a:cs typeface="Times New Roman"/>
                        </a:rPr>
                        <a:t>Chiara: secondo me la migrazione è quando qualcuno si sposta da un posto all’altro in certi periodi</a:t>
                      </a:r>
                    </a:p>
                    <a:p>
                      <a:pPr marL="457200">
                        <a:lnSpc>
                          <a:spcPct val="115000"/>
                        </a:lnSpc>
                        <a:spcAft>
                          <a:spcPts val="0"/>
                        </a:spcAft>
                      </a:pPr>
                      <a:r>
                        <a:rPr lang="it-IT" sz="900" dirty="0">
                          <a:latin typeface="+mn-lt"/>
                          <a:ea typeface="Times New Roman"/>
                          <a:cs typeface="Times New Roman"/>
                        </a:rPr>
                        <a:t>Melissa: per me sono degli uccelli che volano, ma anche qualcuno che si muove da un posto all’altro</a:t>
                      </a:r>
                    </a:p>
                    <a:p>
                      <a:pPr marL="457200">
                        <a:lnSpc>
                          <a:spcPct val="115000"/>
                        </a:lnSpc>
                        <a:spcAft>
                          <a:spcPts val="0"/>
                        </a:spcAft>
                      </a:pPr>
                      <a:r>
                        <a:rPr lang="it-IT" sz="900" dirty="0">
                          <a:latin typeface="+mn-lt"/>
                          <a:ea typeface="Times New Roman"/>
                          <a:cs typeface="Times New Roman"/>
                        </a:rPr>
                        <a:t>Camilla: è spostarsi da una casa</a:t>
                      </a:r>
                    </a:p>
                    <a:p>
                      <a:pPr marL="457200">
                        <a:lnSpc>
                          <a:spcPct val="115000"/>
                        </a:lnSpc>
                        <a:spcAft>
                          <a:spcPts val="0"/>
                        </a:spcAft>
                      </a:pPr>
                      <a:r>
                        <a:rPr lang="it-IT" sz="900" dirty="0">
                          <a:latin typeface="+mn-lt"/>
                          <a:ea typeface="Times New Roman"/>
                          <a:cs typeface="Times New Roman"/>
                        </a:rPr>
                        <a:t>Angelica: è abbandonare un posto</a:t>
                      </a:r>
                    </a:p>
                    <a:p>
                      <a:pPr marL="457200">
                        <a:lnSpc>
                          <a:spcPct val="115000"/>
                        </a:lnSpc>
                        <a:spcAft>
                          <a:spcPts val="0"/>
                        </a:spcAft>
                      </a:pPr>
                      <a:r>
                        <a:rPr lang="it-IT" sz="900" dirty="0">
                          <a:latin typeface="+mn-lt"/>
                          <a:ea typeface="Times New Roman"/>
                          <a:cs typeface="Times New Roman"/>
                        </a:rPr>
                        <a:t>Dylan: secondo me è uno che attraversa il mare e si sposta da una città all’altra</a:t>
                      </a:r>
                    </a:p>
                    <a:p>
                      <a:pPr marL="457200">
                        <a:lnSpc>
                          <a:spcPct val="115000"/>
                        </a:lnSpc>
                        <a:spcAft>
                          <a:spcPts val="0"/>
                        </a:spcAft>
                      </a:pPr>
                      <a:r>
                        <a:rPr lang="it-IT" sz="900" dirty="0" err="1">
                          <a:latin typeface="+mn-lt"/>
                          <a:ea typeface="Times New Roman"/>
                          <a:cs typeface="Times New Roman"/>
                        </a:rPr>
                        <a:t>Nausicaa</a:t>
                      </a:r>
                      <a:r>
                        <a:rPr lang="it-IT" sz="900" dirty="0">
                          <a:latin typeface="+mn-lt"/>
                          <a:ea typeface="Times New Roman"/>
                          <a:cs typeface="Times New Roman"/>
                        </a:rPr>
                        <a:t>: una migrazione per me è quando una persona o un animale partono per trovare il loro tipo di stile di vita adatto</a:t>
                      </a:r>
                    </a:p>
                    <a:p>
                      <a:pPr marL="457200">
                        <a:lnSpc>
                          <a:spcPct val="115000"/>
                        </a:lnSpc>
                        <a:spcAft>
                          <a:spcPts val="0"/>
                        </a:spcAft>
                      </a:pPr>
                      <a:r>
                        <a:rPr lang="it-IT" sz="900" dirty="0">
                          <a:latin typeface="+mn-lt"/>
                          <a:ea typeface="Times New Roman"/>
                          <a:cs typeface="Times New Roman"/>
                        </a:rPr>
                        <a:t>Clara: secondo me una migrazione è un gruppo di persone che si sposta per alcuni motivi da un paese all’altro</a:t>
                      </a:r>
                    </a:p>
                    <a:p>
                      <a:pPr marL="457200">
                        <a:lnSpc>
                          <a:spcPct val="115000"/>
                        </a:lnSpc>
                        <a:spcAft>
                          <a:spcPts val="0"/>
                        </a:spcAft>
                      </a:pPr>
                      <a:r>
                        <a:rPr lang="it-IT" sz="900" dirty="0">
                          <a:latin typeface="+mn-lt"/>
                          <a:ea typeface="Times New Roman"/>
                          <a:cs typeface="Times New Roman"/>
                        </a:rPr>
                        <a:t>Thomas: una migrazione è quando gli animali o le persone da un posto freddo vanno in un posto caldo</a:t>
                      </a:r>
                    </a:p>
                    <a:p>
                      <a:pPr marL="457200">
                        <a:lnSpc>
                          <a:spcPct val="115000"/>
                        </a:lnSpc>
                        <a:spcAft>
                          <a:spcPts val="0"/>
                        </a:spcAft>
                      </a:pPr>
                      <a:r>
                        <a:rPr lang="it-IT" sz="900" dirty="0">
                          <a:latin typeface="+mn-lt"/>
                          <a:ea typeface="Times New Roman"/>
                          <a:cs typeface="Times New Roman"/>
                        </a:rPr>
                        <a:t>Federica: secondo me la migrazione è quando nel paese di una persona c’è la guerra e allora attraversa il mare e viene in un altro paese</a:t>
                      </a:r>
                    </a:p>
                    <a:p>
                      <a:pPr marL="457200">
                        <a:lnSpc>
                          <a:spcPct val="115000"/>
                        </a:lnSpc>
                        <a:spcAft>
                          <a:spcPts val="0"/>
                        </a:spcAft>
                      </a:pPr>
                      <a:r>
                        <a:rPr lang="it-IT" sz="900" dirty="0" err="1">
                          <a:latin typeface="+mn-lt"/>
                          <a:ea typeface="Times New Roman"/>
                          <a:cs typeface="Times New Roman"/>
                        </a:rPr>
                        <a:t>Youssef</a:t>
                      </a:r>
                      <a:r>
                        <a:rPr lang="it-IT" sz="900" dirty="0">
                          <a:latin typeface="+mn-lt"/>
                          <a:ea typeface="Times New Roman"/>
                          <a:cs typeface="Times New Roman"/>
                        </a:rPr>
                        <a:t>: secondo me la migrazione è uno che va da un’altra parte per problemi</a:t>
                      </a:r>
                    </a:p>
                    <a:p>
                      <a:pPr marL="457200">
                        <a:lnSpc>
                          <a:spcPct val="115000"/>
                        </a:lnSpc>
                        <a:spcAft>
                          <a:spcPts val="0"/>
                        </a:spcAft>
                      </a:pPr>
                      <a:r>
                        <a:rPr lang="it-IT" sz="900" dirty="0">
                          <a:latin typeface="+mn-lt"/>
                          <a:ea typeface="Times New Roman"/>
                          <a:cs typeface="Times New Roman"/>
                        </a:rPr>
                        <a:t>Cristina: uno spostamento che si fa per necessità</a:t>
                      </a:r>
                    </a:p>
                    <a:p>
                      <a:pPr>
                        <a:lnSpc>
                          <a:spcPct val="115000"/>
                        </a:lnSpc>
                        <a:spcAft>
                          <a:spcPts val="0"/>
                        </a:spcAft>
                      </a:pPr>
                      <a:r>
                        <a:rPr lang="it-IT" sz="900" dirty="0" smtClean="0">
                          <a:latin typeface="+mn-lt"/>
                          <a:ea typeface="Times New Roman"/>
                          <a:cs typeface="Times New Roman"/>
                        </a:rPr>
                        <a:t>                 Giuseppe</a:t>
                      </a:r>
                      <a:r>
                        <a:rPr lang="it-IT" sz="900" dirty="0">
                          <a:latin typeface="+mn-lt"/>
                          <a:ea typeface="Times New Roman"/>
                          <a:cs typeface="Times New Roman"/>
                        </a:rPr>
                        <a:t>: secondo me migrazione è spostarsi</a:t>
                      </a:r>
                    </a:p>
                  </a:txBody>
                  <a:tcPr marL="27277" marR="2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900" dirty="0">
                          <a:latin typeface="+mn-lt"/>
                          <a:ea typeface="Times New Roman"/>
                          <a:cs typeface="Times New Roman"/>
                        </a:rPr>
                        <a:t>Alla prima domanda “Che cosa è una migrazione? “</a:t>
                      </a:r>
                    </a:p>
                    <a:p>
                      <a:pPr algn="just">
                        <a:lnSpc>
                          <a:spcPct val="115000"/>
                        </a:lnSpc>
                        <a:spcAft>
                          <a:spcPts val="0"/>
                        </a:spcAft>
                      </a:pPr>
                      <a:r>
                        <a:rPr lang="it-IT" sz="900" dirty="0">
                          <a:latin typeface="+mn-lt"/>
                          <a:ea typeface="Times New Roman"/>
                          <a:cs typeface="Times New Roman"/>
                        </a:rPr>
                        <a:t>diversi alunni rispondono definendola uno spostamento da un luogo all’altro, un cambiamento di territorio,un modo di abbandonare un posto, un attraversamento per mare. Alcuni connotano lo spostamento con i motivi (per trovare uno stile di vita adatto; per superare problemi, per necessità di vita, per nascondersi, per sfuggire alla guerra, per trovare un posto caldo). Un allievo differenzia le migrazioni in base al tempo e parla di migrazioni periodiche. </a:t>
                      </a:r>
                    </a:p>
                  </a:txBody>
                  <a:tcPr marL="27277" marR="2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Protocollo di Conversazione Clinica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642907" y="357166"/>
          <a:ext cx="7858182" cy="6309360"/>
        </p:xfrm>
        <a:graphic>
          <a:graphicData uri="http://schemas.openxmlformats.org/drawingml/2006/table">
            <a:tbl>
              <a:tblPr/>
              <a:tblGrid>
                <a:gridCol w="3929091"/>
                <a:gridCol w="3929091"/>
              </a:tblGrid>
              <a:tr h="5103834">
                <a:tc>
                  <a:txBody>
                    <a:bodyPr/>
                    <a:lstStyle/>
                    <a:p>
                      <a:pPr marL="342900" lvl="0" indent="-342900">
                        <a:lnSpc>
                          <a:spcPct val="115000"/>
                        </a:lnSpc>
                        <a:spcAft>
                          <a:spcPts val="0"/>
                        </a:spcAft>
                        <a:buFont typeface="+mj-lt"/>
                        <a:buNone/>
                      </a:pPr>
                      <a:r>
                        <a:rPr lang="it-IT" sz="1000" dirty="0" smtClean="0">
                          <a:latin typeface="Cambria"/>
                          <a:ea typeface="Times New Roman"/>
                          <a:cs typeface="Times New Roman"/>
                        </a:rPr>
                        <a:t>2. Quanti </a:t>
                      </a:r>
                      <a:r>
                        <a:rPr lang="it-IT" sz="1000" dirty="0">
                          <a:latin typeface="Cambria"/>
                          <a:ea typeface="Times New Roman"/>
                          <a:cs typeface="Times New Roman"/>
                        </a:rPr>
                        <a:t>tipi di migrazioni esistono?</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Giuseppe: tante, cioè: camminare, </a:t>
                      </a:r>
                      <a:r>
                        <a:rPr lang="it-IT" sz="1000" dirty="0" err="1">
                          <a:latin typeface="Cambria"/>
                          <a:ea typeface="Times New Roman"/>
                          <a:cs typeface="Times New Roman"/>
                        </a:rPr>
                        <a:t>volare…</a:t>
                      </a:r>
                      <a:r>
                        <a:rPr lang="it-IT" sz="1000" dirty="0">
                          <a:latin typeface="Cambria"/>
                          <a:ea typeface="Times New Roman"/>
                          <a:cs typeface="Times New Roman"/>
                        </a:rPr>
                        <a:t>.</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Cristina: esiste una sola vera “migrazione”, quella per necessità</a:t>
                      </a:r>
                      <a:endParaRPr lang="it-IT" sz="1000" dirty="0">
                        <a:latin typeface="Calibri"/>
                        <a:ea typeface="Times New Roman"/>
                        <a:cs typeface="Times New Roman"/>
                      </a:endParaRPr>
                    </a:p>
                    <a:p>
                      <a:pPr>
                        <a:lnSpc>
                          <a:spcPct val="115000"/>
                        </a:lnSpc>
                        <a:spcAft>
                          <a:spcPts val="0"/>
                        </a:spcAft>
                      </a:pPr>
                      <a:r>
                        <a:rPr lang="it-IT" sz="1000" dirty="0" err="1">
                          <a:latin typeface="Cambria"/>
                          <a:ea typeface="Times New Roman"/>
                          <a:cs typeface="Times New Roman"/>
                        </a:rPr>
                        <a:t>Youssef</a:t>
                      </a:r>
                      <a:r>
                        <a:rPr lang="it-IT" sz="1000" dirty="0">
                          <a:latin typeface="Cambria"/>
                          <a:ea typeface="Times New Roman"/>
                          <a:cs typeface="Times New Roman"/>
                        </a:rPr>
                        <a:t>: </a:t>
                      </a:r>
                      <a:r>
                        <a:rPr lang="it-IT" sz="1000" dirty="0" err="1">
                          <a:latin typeface="Cambria"/>
                          <a:ea typeface="Times New Roman"/>
                          <a:cs typeface="Times New Roman"/>
                        </a:rPr>
                        <a:t>tante…</a:t>
                      </a:r>
                      <a:r>
                        <a:rPr lang="it-IT" sz="1000" dirty="0">
                          <a:latin typeface="Cambria"/>
                          <a:ea typeface="Times New Roman"/>
                          <a:cs typeface="Times New Roman"/>
                        </a:rPr>
                        <a:t> per esempio una persona va da un’altra parte per le guerre</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Federica: per esempio volare, quelle attraverso il mare e quelle a piedi</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Thomas: ci sono due tipi di migrazioni, quelle delle persone e quella degli animali</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Clara: secondo me ci sono tanti tipi di migrazioni per esempio c’è quella via mare poi c’è quella a piedi</a:t>
                      </a:r>
                      <a:endParaRPr lang="it-IT" sz="1000" dirty="0">
                        <a:latin typeface="Calibri"/>
                        <a:ea typeface="Times New Roman"/>
                        <a:cs typeface="Times New Roman"/>
                      </a:endParaRPr>
                    </a:p>
                    <a:p>
                      <a:pPr>
                        <a:lnSpc>
                          <a:spcPct val="115000"/>
                        </a:lnSpc>
                        <a:spcAft>
                          <a:spcPts val="0"/>
                        </a:spcAft>
                      </a:pPr>
                      <a:r>
                        <a:rPr lang="it-IT" sz="1000" dirty="0" err="1">
                          <a:latin typeface="Cambria"/>
                          <a:ea typeface="Times New Roman"/>
                          <a:cs typeface="Times New Roman"/>
                        </a:rPr>
                        <a:t>Nausicaa</a:t>
                      </a:r>
                      <a:r>
                        <a:rPr lang="it-IT" sz="1000" dirty="0">
                          <a:latin typeface="Cambria"/>
                          <a:ea typeface="Times New Roman"/>
                          <a:cs typeface="Times New Roman"/>
                        </a:rPr>
                        <a:t>: secondo me ci sono tre tipi di migrazione: volando, nuotando o camminando</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Dylan: secondo me quelle degli uomini e quelle degli animali</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Angelica: volare, camminare</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Camilla: volare, camminare</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Melissa: secondo me camminare, nuotare, volare, saltare</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Chiara: per me ce ne sono due: quando un uomo si sposta da un paese o città durante la guerra, oppure u uccello che migra nei posti caldi</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Lorenzo: tenti ad esempio: le persone, gli uccelli e per motivi di guerre, per trovare </a:t>
                      </a:r>
                      <a:r>
                        <a:rPr lang="it-IT" sz="1000" dirty="0" err="1">
                          <a:latin typeface="Cambria"/>
                          <a:ea typeface="Times New Roman"/>
                          <a:cs typeface="Times New Roman"/>
                        </a:rPr>
                        <a:t>lavoro…</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Eva: ci sono diversi tipi di migrazione: per la guerra e per avere un lavoro</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Giorgia: tanti tipi: per la guerra, un uccello che si sposta da un paese freddo ad un paese caldo</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Davide: due tipi: gli uccelli quando si spostano e gli uomini che si spostano per guerra</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Edoardo: secondo me ci sono tanti tipi di migrazione: per la guerra per lavoro e per gli animali andare i posti più caldi</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Tommaso: un po’ per esempio: per la guerra, per i paesi più caldi, per il lavoro</a:t>
                      </a:r>
                      <a:endParaRPr lang="it-IT" sz="1000" dirty="0">
                        <a:latin typeface="Calibri"/>
                        <a:ea typeface="Times New Roman"/>
                        <a:cs typeface="Times New Roman"/>
                      </a:endParaRPr>
                    </a:p>
                    <a:p>
                      <a:pPr>
                        <a:lnSpc>
                          <a:spcPct val="115000"/>
                        </a:lnSpc>
                        <a:spcAft>
                          <a:spcPts val="0"/>
                        </a:spcAft>
                      </a:pPr>
                      <a:r>
                        <a:rPr lang="it-IT" sz="1000" dirty="0" err="1">
                          <a:latin typeface="Cambria"/>
                          <a:ea typeface="Times New Roman"/>
                          <a:cs typeface="Times New Roman"/>
                        </a:rPr>
                        <a:t>Kirollos</a:t>
                      </a:r>
                      <a:r>
                        <a:rPr lang="it-IT" sz="1000" dirty="0">
                          <a:latin typeface="Cambria"/>
                          <a:ea typeface="Times New Roman"/>
                          <a:cs typeface="Times New Roman"/>
                        </a:rPr>
                        <a:t>: per esempio per cambiare posto di abitazione oppure nascondersi e dormire (letargo)</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Elena: secondo me ci sono tanti tipi di migrazione tipo: per guerra, posti </a:t>
                      </a:r>
                      <a:r>
                        <a:rPr lang="it-IT" sz="1000" dirty="0" err="1">
                          <a:latin typeface="Cambria"/>
                          <a:ea typeface="Times New Roman"/>
                          <a:cs typeface="Times New Roman"/>
                        </a:rPr>
                        <a:t>caldi…</a:t>
                      </a:r>
                      <a:endParaRPr lang="it-IT" sz="1000" dirty="0">
                        <a:latin typeface="Calibri"/>
                        <a:ea typeface="Times New Roman"/>
                        <a:cs typeface="Times New Roman"/>
                      </a:endParaRPr>
                    </a:p>
                    <a:p>
                      <a:pPr>
                        <a:lnSpc>
                          <a:spcPct val="115000"/>
                        </a:lnSpc>
                        <a:spcAft>
                          <a:spcPts val="0"/>
                        </a:spcAft>
                      </a:pPr>
                      <a:r>
                        <a:rPr lang="it-IT" sz="1000" dirty="0">
                          <a:latin typeface="Cambria"/>
                          <a:ea typeface="Times New Roman"/>
                          <a:cs typeface="Times New Roman"/>
                        </a:rPr>
                        <a:t>Stefano: ci sono tanti tipi di migrazione ad esempio camminare e volare.</a:t>
                      </a:r>
                      <a:endParaRPr lang="it-IT" sz="1000" dirty="0">
                        <a:latin typeface="Calibri"/>
                        <a:ea typeface="Times New Roman"/>
                        <a:cs typeface="Times New Roman"/>
                      </a:endParaRPr>
                    </a:p>
                  </a:txBody>
                  <a:tcPr marL="32857" marR="328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000" dirty="0">
                          <a:latin typeface="Calibri"/>
                          <a:ea typeface="Times New Roman"/>
                          <a:cs typeface="Times New Roman"/>
                        </a:rPr>
                        <a:t>Alla seconda domanda  “</a:t>
                      </a:r>
                      <a:r>
                        <a:rPr lang="it-IT" sz="1000" dirty="0">
                          <a:latin typeface="Cambria"/>
                          <a:ea typeface="Times New Roman"/>
                          <a:cs typeface="Times New Roman"/>
                        </a:rPr>
                        <a:t>Quanti tipi di migrazioni esistono?” la diversa tipologia è attribuita ai soggetti ( persone e/o animali):alle direttrici e mezzi  ( per mare o per terra, a piedi o con mezzi quali aereo); alle motivazioni ( trovare lavoro, sfuggire alla guerra, per necessità, per trovare il caldo)</a:t>
                      </a:r>
                      <a:endParaRPr lang="it-IT" sz="1000" dirty="0">
                        <a:latin typeface="Calibri"/>
                        <a:ea typeface="Times New Roman"/>
                        <a:cs typeface="Times New Roman"/>
                      </a:endParaRPr>
                    </a:p>
                  </a:txBody>
                  <a:tcPr marL="32857" marR="328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nvGraphicFramePr>
        <p:xfrm>
          <a:off x="1357290" y="214290"/>
          <a:ext cx="7215238" cy="5836158"/>
        </p:xfrm>
        <a:graphic>
          <a:graphicData uri="http://schemas.openxmlformats.org/drawingml/2006/table">
            <a:tbl>
              <a:tblPr/>
              <a:tblGrid>
                <a:gridCol w="3607619"/>
                <a:gridCol w="3607619"/>
              </a:tblGrid>
              <a:tr h="5175590">
                <a:tc>
                  <a:txBody>
                    <a:bodyPr/>
                    <a:lstStyle/>
                    <a:p>
                      <a:pPr marL="342900" lvl="0" indent="-342900">
                        <a:lnSpc>
                          <a:spcPct val="115000"/>
                        </a:lnSpc>
                        <a:spcAft>
                          <a:spcPts val="0"/>
                        </a:spcAft>
                        <a:buFont typeface="+mj-lt"/>
                        <a:buNone/>
                      </a:pPr>
                      <a:r>
                        <a:rPr lang="it-IT" sz="900" dirty="0" smtClean="0">
                          <a:latin typeface="Cambria"/>
                          <a:ea typeface="Times New Roman"/>
                          <a:cs typeface="Times New Roman"/>
                        </a:rPr>
                        <a:t>3. Come </a:t>
                      </a:r>
                      <a:r>
                        <a:rPr lang="it-IT" sz="900" dirty="0">
                          <a:latin typeface="Cambria"/>
                          <a:ea typeface="Times New Roman"/>
                          <a:cs typeface="Times New Roman"/>
                        </a:rPr>
                        <a:t>mai ci sono le migrazioni?</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Stefano: perché c’è la guerra, per lavoro, per visitare, per viaggiare e per l’amore</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Elena: per me le migrazioni ci sono per necessità tipo per la guerra e per lo smog</a:t>
                      </a:r>
                      <a:endParaRPr lang="it-IT" sz="900" dirty="0">
                        <a:latin typeface="Calibri"/>
                        <a:ea typeface="Times New Roman"/>
                        <a:cs typeface="Times New Roman"/>
                      </a:endParaRPr>
                    </a:p>
                    <a:p>
                      <a:pPr>
                        <a:lnSpc>
                          <a:spcPct val="115000"/>
                        </a:lnSpc>
                        <a:spcAft>
                          <a:spcPts val="0"/>
                        </a:spcAft>
                      </a:pPr>
                      <a:r>
                        <a:rPr lang="it-IT" sz="900" dirty="0" err="1">
                          <a:latin typeface="Cambria"/>
                          <a:ea typeface="Times New Roman"/>
                          <a:cs typeface="Times New Roman"/>
                        </a:rPr>
                        <a:t>Kirollos</a:t>
                      </a:r>
                      <a:r>
                        <a:rPr lang="it-IT" sz="900" dirty="0">
                          <a:latin typeface="Cambria"/>
                          <a:ea typeface="Times New Roman"/>
                          <a:cs typeface="Times New Roman"/>
                        </a:rPr>
                        <a:t>: perché c’è la guerra, perché fa </a:t>
                      </a:r>
                      <a:r>
                        <a:rPr lang="it-IT" sz="900" dirty="0" err="1">
                          <a:latin typeface="Cambria"/>
                          <a:ea typeface="Times New Roman"/>
                          <a:cs typeface="Times New Roman"/>
                        </a:rPr>
                        <a:t>freddo…</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Tommaso: per necessità, per salute</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Edoardo: perché l’ambiente in cui si viveva era molto pericoloso</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Davide: a volte per la guerra e altre per l’ambiente e ancora per lavoro e per amore</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Giorgia: per la guerra, per gli animali che devono andare da un posto all’altro, per lavoro</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Eva: Se un o ha delle malattie , se vive in un’isola e non c’è l’ospedale, va vicino all’ospedale; per la guerra, per lavoro e per l’amore</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Lorenzo: per la guerra e per motivi di salute (lo smog)</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Alessandro: perché non si trovano bene nel loro ambiente (parlo degli animali)</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Chiara: per me ci sono le migrazioni perché in alcuni paesi c’è la guerra e le persone scappano, perché in alcuni paesi o città non si trova lavoro e quindi alcune persone cambiano posto, oppure quando gli uccelli sono in alcuni posti in cui fa freddo allora si spostano nei paesi caldi</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Angelica: perché non sono adeguati ai loro ambienti (animali e persone)</a:t>
                      </a:r>
                      <a:endParaRPr lang="it-IT" sz="900" dirty="0">
                        <a:latin typeface="Calibri"/>
                        <a:ea typeface="Times New Roman"/>
                        <a:cs typeface="Times New Roman"/>
                      </a:endParaRPr>
                    </a:p>
                    <a:p>
                      <a:pPr>
                        <a:lnSpc>
                          <a:spcPct val="115000"/>
                        </a:lnSpc>
                        <a:spcAft>
                          <a:spcPts val="0"/>
                        </a:spcAft>
                      </a:pPr>
                      <a:r>
                        <a:rPr lang="it-IT" sz="900" dirty="0" err="1">
                          <a:latin typeface="Cambria"/>
                          <a:ea typeface="Times New Roman"/>
                          <a:cs typeface="Times New Roman"/>
                        </a:rPr>
                        <a:t>Nausicaa</a:t>
                      </a:r>
                      <a:r>
                        <a:rPr lang="it-IT" sz="900" dirty="0">
                          <a:latin typeface="Cambria"/>
                          <a:ea typeface="Times New Roman"/>
                          <a:cs typeface="Times New Roman"/>
                        </a:rPr>
                        <a:t>: per me ci sono le migrazioni perché: c’è qualche paese in guerra, perché gli uccelli o altri animali hanno bisogno di posti più caldi, oppure perché c’è lo smog</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Clara: secondo me si cono le migrazioni perche magari una persona si stanca di stare nello stesso posto oppure ci sono perché non si trovano bene in quel posto o forse perché il paese è troppo povero e quindi hanno bisogno di un paese più ricco.</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Thomas: le migrazioni ci sono per andare da un posto freddo ad un posto caldo</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Federica: perché c’è la guerra, per lavoro, per necessità e quindi non è molto sicura la gente perché c’è il rischio di morire</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Cristina: ci sono migrazioni perché per trovare uno “spazio giusto” è necessario spostarsi</a:t>
                      </a:r>
                      <a:endParaRPr lang="it-IT" sz="900" dirty="0">
                        <a:latin typeface="Calibri"/>
                        <a:ea typeface="Times New Roman"/>
                        <a:cs typeface="Times New Roman"/>
                      </a:endParaRPr>
                    </a:p>
                    <a:p>
                      <a:pPr>
                        <a:lnSpc>
                          <a:spcPct val="115000"/>
                        </a:lnSpc>
                        <a:spcAft>
                          <a:spcPts val="0"/>
                        </a:spcAft>
                      </a:pPr>
                      <a:r>
                        <a:rPr lang="it-IT" sz="900" dirty="0">
                          <a:latin typeface="Cambria"/>
                          <a:ea typeface="Times New Roman"/>
                          <a:cs typeface="Times New Roman"/>
                        </a:rPr>
                        <a:t>Giuseppe: ci sono persone che si spostano perché forse non si trovano bene in quell’ambiente</a:t>
                      </a:r>
                      <a:endParaRPr lang="it-IT" sz="900" dirty="0">
                        <a:latin typeface="Calibri"/>
                        <a:ea typeface="Times New Roman"/>
                        <a:cs typeface="Times New Roman"/>
                      </a:endParaRPr>
                    </a:p>
                  </a:txBody>
                  <a:tcPr marL="30759" marR="30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900" dirty="0">
                          <a:latin typeface="Calibri"/>
                          <a:ea typeface="Times New Roman"/>
                          <a:cs typeface="Times New Roman"/>
                        </a:rPr>
                        <a:t>Alla terza domanda “</a:t>
                      </a:r>
                      <a:r>
                        <a:rPr lang="it-IT" sz="900" dirty="0">
                          <a:latin typeface="Cambria"/>
                          <a:ea typeface="Times New Roman"/>
                          <a:cs typeface="Times New Roman"/>
                        </a:rPr>
                        <a:t>Come mai ci sono le migrazioni?” le cause della migrazione sono la guerra, la ricerca di lavoro, il desiderio di viaggiare, di conoscere ed esplorare, di amare, per motivi di salute, per sfuggire a pericoli, per questioni ambientali, per lo smog, per sfuggire alla povertà, per vivere in luoghi caldi, ( come per la migrazione di uccelli), per insoddisfazione.</a:t>
                      </a:r>
                      <a:endParaRPr lang="it-IT" sz="900" dirty="0">
                        <a:latin typeface="Calibri"/>
                        <a:ea typeface="Times New Roman"/>
                        <a:cs typeface="Times New Roman"/>
                      </a:endParaRPr>
                    </a:p>
                  </a:txBody>
                  <a:tcPr marL="30759" marR="30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1357287" y="285728"/>
          <a:ext cx="6429422" cy="6143668"/>
        </p:xfrm>
        <a:graphic>
          <a:graphicData uri="http://schemas.openxmlformats.org/drawingml/2006/table">
            <a:tbl>
              <a:tblPr/>
              <a:tblGrid>
                <a:gridCol w="3214711"/>
                <a:gridCol w="3214711"/>
              </a:tblGrid>
              <a:tr h="6143668">
                <a:tc>
                  <a:txBody>
                    <a:bodyPr/>
                    <a:lstStyle/>
                    <a:p>
                      <a:pPr marL="342900" lvl="0" indent="-342900">
                        <a:lnSpc>
                          <a:spcPct val="115000"/>
                        </a:lnSpc>
                        <a:spcAft>
                          <a:spcPts val="0"/>
                        </a:spcAft>
                        <a:buFont typeface="+mj-lt"/>
                        <a:buNone/>
                      </a:pPr>
                      <a:r>
                        <a:rPr lang="it-IT" sz="1000" dirty="0" smtClean="0">
                          <a:latin typeface="+mn-lt"/>
                          <a:ea typeface="Times New Roman"/>
                          <a:cs typeface="Times New Roman"/>
                        </a:rPr>
                        <a:t>5. Quando </a:t>
                      </a:r>
                      <a:r>
                        <a:rPr lang="it-IT" sz="1000" dirty="0">
                          <a:latin typeface="+mn-lt"/>
                          <a:ea typeface="Times New Roman"/>
                          <a:cs typeface="Times New Roman"/>
                        </a:rPr>
                        <a:t>sono nate le migrazioni?</a:t>
                      </a:r>
                    </a:p>
                    <a:p>
                      <a:pPr>
                        <a:lnSpc>
                          <a:spcPct val="115000"/>
                        </a:lnSpc>
                        <a:spcAft>
                          <a:spcPts val="0"/>
                        </a:spcAft>
                      </a:pPr>
                      <a:r>
                        <a:rPr lang="it-IT" sz="1000" dirty="0">
                          <a:latin typeface="+mn-lt"/>
                          <a:ea typeface="Times New Roman"/>
                          <a:cs typeface="Times New Roman"/>
                        </a:rPr>
                        <a:t>Giuseppe: quando sono nati gli uomini primitivi</a:t>
                      </a:r>
                    </a:p>
                    <a:p>
                      <a:pPr>
                        <a:lnSpc>
                          <a:spcPct val="115000"/>
                        </a:lnSpc>
                        <a:spcAft>
                          <a:spcPts val="0"/>
                        </a:spcAft>
                      </a:pPr>
                      <a:r>
                        <a:rPr lang="it-IT" sz="1000" dirty="0">
                          <a:latin typeface="+mn-lt"/>
                          <a:ea typeface="Times New Roman"/>
                          <a:cs typeface="Times New Roman"/>
                        </a:rPr>
                        <a:t>Cristina: le migrazioni sono nate quando gli uomini hanno popolato non solo l’Africa, ma un po’ tutto il mondo</a:t>
                      </a:r>
                    </a:p>
                    <a:p>
                      <a:pPr>
                        <a:lnSpc>
                          <a:spcPct val="115000"/>
                        </a:lnSpc>
                        <a:spcAft>
                          <a:spcPts val="0"/>
                        </a:spcAft>
                      </a:pPr>
                      <a:r>
                        <a:rPr lang="it-IT" sz="1000" dirty="0" err="1">
                          <a:latin typeface="+mn-lt"/>
                          <a:ea typeface="Times New Roman"/>
                          <a:cs typeface="Times New Roman"/>
                        </a:rPr>
                        <a:t>Youssef</a:t>
                      </a:r>
                      <a:r>
                        <a:rPr lang="it-IT" sz="1000" dirty="0">
                          <a:latin typeface="+mn-lt"/>
                          <a:ea typeface="Times New Roman"/>
                          <a:cs typeface="Times New Roman"/>
                        </a:rPr>
                        <a:t>: quando c’erano gli uomini nomadi</a:t>
                      </a:r>
                    </a:p>
                    <a:p>
                      <a:pPr>
                        <a:lnSpc>
                          <a:spcPct val="115000"/>
                        </a:lnSpc>
                        <a:spcAft>
                          <a:spcPts val="0"/>
                        </a:spcAft>
                      </a:pPr>
                      <a:r>
                        <a:rPr lang="it-IT" sz="1000" dirty="0">
                          <a:latin typeface="+mn-lt"/>
                          <a:ea typeface="Times New Roman"/>
                          <a:cs typeface="Times New Roman"/>
                        </a:rPr>
                        <a:t>Federica: secondo me sono nate quando gli uomini primitivi erano nomadi e la gente dei popoli non andava molto d’accordo</a:t>
                      </a:r>
                    </a:p>
                    <a:p>
                      <a:pPr>
                        <a:lnSpc>
                          <a:spcPct val="115000"/>
                        </a:lnSpc>
                        <a:spcAft>
                          <a:spcPts val="0"/>
                        </a:spcAft>
                      </a:pPr>
                      <a:r>
                        <a:rPr lang="it-IT" sz="1000" dirty="0">
                          <a:latin typeface="+mn-lt"/>
                          <a:ea typeface="Times New Roman"/>
                          <a:cs typeface="Times New Roman"/>
                        </a:rPr>
                        <a:t>Thomas: secondo me sono nate quando sono nati i primi uccelli</a:t>
                      </a:r>
                    </a:p>
                    <a:p>
                      <a:pPr>
                        <a:lnSpc>
                          <a:spcPct val="115000"/>
                        </a:lnSpc>
                        <a:spcAft>
                          <a:spcPts val="0"/>
                        </a:spcAft>
                      </a:pPr>
                      <a:r>
                        <a:rPr lang="it-IT" sz="1000" dirty="0">
                          <a:latin typeface="+mn-lt"/>
                          <a:ea typeface="Times New Roman"/>
                          <a:cs typeface="Times New Roman"/>
                        </a:rPr>
                        <a:t>Clara: secondo me esistono da sempre perché già gli uomini primitivi migravano</a:t>
                      </a:r>
                    </a:p>
                    <a:p>
                      <a:pPr>
                        <a:lnSpc>
                          <a:spcPct val="115000"/>
                        </a:lnSpc>
                        <a:spcAft>
                          <a:spcPts val="0"/>
                        </a:spcAft>
                      </a:pPr>
                      <a:r>
                        <a:rPr lang="it-IT" sz="1000" dirty="0" err="1">
                          <a:latin typeface="+mn-lt"/>
                          <a:ea typeface="Times New Roman"/>
                          <a:cs typeface="Times New Roman"/>
                        </a:rPr>
                        <a:t>Nausicaa</a:t>
                      </a:r>
                      <a:r>
                        <a:rPr lang="it-IT" sz="1000" dirty="0">
                          <a:latin typeface="+mn-lt"/>
                          <a:ea typeface="Times New Roman"/>
                          <a:cs typeface="Times New Roman"/>
                        </a:rPr>
                        <a:t>: secondo me le migrazioni sono nate quando gli ominidi avevano bisogno di trovare cibo e acqua</a:t>
                      </a:r>
                    </a:p>
                    <a:p>
                      <a:pPr>
                        <a:lnSpc>
                          <a:spcPct val="115000"/>
                        </a:lnSpc>
                        <a:spcAft>
                          <a:spcPts val="0"/>
                        </a:spcAft>
                      </a:pPr>
                      <a:r>
                        <a:rPr lang="it-IT" sz="1000" dirty="0">
                          <a:latin typeface="+mn-lt"/>
                          <a:ea typeface="Times New Roman"/>
                          <a:cs typeface="Times New Roman"/>
                        </a:rPr>
                        <a:t>Angelica: quando sono nati gli uomini primitivi</a:t>
                      </a:r>
                    </a:p>
                    <a:p>
                      <a:pPr>
                        <a:lnSpc>
                          <a:spcPct val="115000"/>
                        </a:lnSpc>
                        <a:spcAft>
                          <a:spcPts val="0"/>
                        </a:spcAft>
                      </a:pPr>
                      <a:r>
                        <a:rPr lang="it-IT" sz="1000" dirty="0">
                          <a:latin typeface="+mn-lt"/>
                          <a:ea typeface="Times New Roman"/>
                          <a:cs typeface="Times New Roman"/>
                        </a:rPr>
                        <a:t>Melissa: quando gli uomini primitivi si sono spostati in un posto </a:t>
                      </a:r>
                    </a:p>
                    <a:p>
                      <a:pPr>
                        <a:lnSpc>
                          <a:spcPct val="115000"/>
                        </a:lnSpc>
                        <a:spcAft>
                          <a:spcPts val="0"/>
                        </a:spcAft>
                      </a:pPr>
                      <a:r>
                        <a:rPr lang="it-IT" sz="1000" dirty="0">
                          <a:latin typeface="+mn-lt"/>
                          <a:ea typeface="Times New Roman"/>
                          <a:cs typeface="Times New Roman"/>
                        </a:rPr>
                        <a:t>Chiara: quando gli uomini nomadi si spostavano da un posto all’altro (australopiteco, homo </a:t>
                      </a:r>
                      <a:r>
                        <a:rPr lang="it-IT" sz="1000" dirty="0" err="1">
                          <a:latin typeface="+mn-lt"/>
                          <a:ea typeface="Times New Roman"/>
                          <a:cs typeface="Times New Roman"/>
                        </a:rPr>
                        <a:t>habilis</a:t>
                      </a:r>
                      <a:r>
                        <a:rPr lang="it-IT" sz="1000" dirty="0">
                          <a:latin typeface="+mn-lt"/>
                          <a:ea typeface="Times New Roman"/>
                          <a:cs typeface="Times New Roman"/>
                        </a:rPr>
                        <a:t>, ….)</a:t>
                      </a:r>
                    </a:p>
                    <a:p>
                      <a:pPr>
                        <a:lnSpc>
                          <a:spcPct val="115000"/>
                        </a:lnSpc>
                        <a:spcAft>
                          <a:spcPts val="0"/>
                        </a:spcAft>
                      </a:pPr>
                      <a:r>
                        <a:rPr lang="it-IT" sz="1000" dirty="0">
                          <a:latin typeface="+mn-lt"/>
                          <a:ea typeface="Times New Roman"/>
                          <a:cs typeface="Times New Roman"/>
                        </a:rPr>
                        <a:t>Lorenzo: quando Homo si è spostato ed è diventato nomade</a:t>
                      </a:r>
                    </a:p>
                    <a:p>
                      <a:pPr>
                        <a:lnSpc>
                          <a:spcPct val="115000"/>
                        </a:lnSpc>
                        <a:spcAft>
                          <a:spcPts val="0"/>
                        </a:spcAft>
                      </a:pPr>
                      <a:r>
                        <a:rPr lang="it-IT" sz="1000" dirty="0">
                          <a:latin typeface="+mn-lt"/>
                          <a:ea typeface="Times New Roman"/>
                          <a:cs typeface="Times New Roman"/>
                        </a:rPr>
                        <a:t>Eva: le migrazioni sono nate quando l’Homo sapiens nomade si spostava e poi si è stanziato in un posto che voleva</a:t>
                      </a:r>
                    </a:p>
                    <a:p>
                      <a:pPr>
                        <a:lnSpc>
                          <a:spcPct val="115000"/>
                        </a:lnSpc>
                        <a:spcAft>
                          <a:spcPts val="0"/>
                        </a:spcAft>
                      </a:pPr>
                      <a:r>
                        <a:rPr lang="it-IT" sz="1000" dirty="0">
                          <a:latin typeface="+mn-lt"/>
                          <a:ea typeface="Times New Roman"/>
                          <a:cs typeface="Times New Roman"/>
                        </a:rPr>
                        <a:t>Giorgia: forse quando hanno iniziato la prima guerra</a:t>
                      </a:r>
                    </a:p>
                    <a:p>
                      <a:pPr>
                        <a:lnSpc>
                          <a:spcPct val="115000"/>
                        </a:lnSpc>
                        <a:spcAft>
                          <a:spcPts val="0"/>
                        </a:spcAft>
                      </a:pPr>
                      <a:r>
                        <a:rPr lang="it-IT" sz="1000" dirty="0">
                          <a:latin typeface="+mn-lt"/>
                          <a:ea typeface="Times New Roman"/>
                          <a:cs typeface="Times New Roman"/>
                        </a:rPr>
                        <a:t>Davide: forse quando i primi essere erano nomadi o quando gli uccelli si stancavano di stare in quel posto</a:t>
                      </a:r>
                    </a:p>
                    <a:p>
                      <a:pPr>
                        <a:lnSpc>
                          <a:spcPct val="115000"/>
                        </a:lnSpc>
                        <a:spcAft>
                          <a:spcPts val="0"/>
                        </a:spcAft>
                      </a:pPr>
                      <a:r>
                        <a:rPr lang="it-IT" sz="1000" dirty="0">
                          <a:latin typeface="+mn-lt"/>
                          <a:ea typeface="Times New Roman"/>
                          <a:cs typeface="Times New Roman"/>
                        </a:rPr>
                        <a:t>Edoardo: per migrazioni secondo me sono nate quando gli uomini ( ma anche gli uccelli) si sono accorti dei pericoli che c’erano nell’ambiente in cui vivevano</a:t>
                      </a:r>
                    </a:p>
                    <a:p>
                      <a:pPr>
                        <a:lnSpc>
                          <a:spcPct val="115000"/>
                        </a:lnSpc>
                        <a:spcAft>
                          <a:spcPts val="0"/>
                        </a:spcAft>
                      </a:pPr>
                      <a:r>
                        <a:rPr lang="it-IT" sz="1000" dirty="0">
                          <a:latin typeface="+mn-lt"/>
                          <a:ea typeface="Times New Roman"/>
                          <a:cs typeface="Times New Roman"/>
                        </a:rPr>
                        <a:t>Tommaso: sono nate quando c’erano gli uomini primitivi</a:t>
                      </a:r>
                    </a:p>
                    <a:p>
                      <a:pPr>
                        <a:lnSpc>
                          <a:spcPct val="115000"/>
                        </a:lnSpc>
                        <a:spcAft>
                          <a:spcPts val="0"/>
                        </a:spcAft>
                      </a:pPr>
                      <a:r>
                        <a:rPr lang="it-IT" sz="1000" dirty="0" err="1">
                          <a:latin typeface="+mn-lt"/>
                          <a:ea typeface="Times New Roman"/>
                          <a:cs typeface="Times New Roman"/>
                        </a:rPr>
                        <a:t>Kirollos</a:t>
                      </a:r>
                      <a:r>
                        <a:rPr lang="it-IT" sz="1000" dirty="0">
                          <a:latin typeface="+mn-lt"/>
                          <a:ea typeface="Times New Roman"/>
                          <a:cs typeface="Times New Roman"/>
                        </a:rPr>
                        <a:t>: quando gli uomini primitivi sono arrivati e sono diventati nomadi</a:t>
                      </a:r>
                    </a:p>
                    <a:p>
                      <a:pPr>
                        <a:lnSpc>
                          <a:spcPct val="115000"/>
                        </a:lnSpc>
                        <a:spcAft>
                          <a:spcPts val="0"/>
                        </a:spcAft>
                      </a:pPr>
                      <a:r>
                        <a:rPr lang="it-IT" sz="1000" dirty="0">
                          <a:latin typeface="+mn-lt"/>
                          <a:ea typeface="Times New Roman"/>
                          <a:cs typeface="Times New Roman"/>
                        </a:rPr>
                        <a:t>Elena: forse sono nate per le guerre e usavano per barche per scappare</a:t>
                      </a:r>
                    </a:p>
                    <a:p>
                      <a:pPr>
                        <a:lnSpc>
                          <a:spcPct val="115000"/>
                        </a:lnSpc>
                        <a:spcAft>
                          <a:spcPts val="0"/>
                        </a:spcAft>
                      </a:pPr>
                      <a:r>
                        <a:rPr lang="it-IT" sz="1000" dirty="0">
                          <a:latin typeface="+mn-lt"/>
                          <a:ea typeface="Times New Roman"/>
                          <a:cs typeface="Times New Roman"/>
                        </a:rPr>
                        <a:t>Stefano: quando inizia la storia dei dinosauri</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000" dirty="0">
                          <a:latin typeface="+mn-lt"/>
                          <a:ea typeface="Times New Roman"/>
                          <a:cs typeface="Times New Roman"/>
                        </a:rPr>
                        <a:t>Alla quarta domanda “ Quando sono nate le migrazioni?” la maggior parte della classe riconosce nell’ominazione e popolazione della terra la prima grande migrazione che attribuiscono alla necessità di sfuggire ai pericoli.</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785786" y="500042"/>
          <a:ext cx="7786742" cy="5398008"/>
        </p:xfrm>
        <a:graphic>
          <a:graphicData uri="http://schemas.openxmlformats.org/drawingml/2006/table">
            <a:tbl>
              <a:tblPr/>
              <a:tblGrid>
                <a:gridCol w="5657486"/>
                <a:gridCol w="2129256"/>
              </a:tblGrid>
              <a:tr h="4059569">
                <a:tc>
                  <a:txBody>
                    <a:bodyPr/>
                    <a:lstStyle/>
                    <a:p>
                      <a:pPr marL="342900" lvl="0" indent="-342900">
                        <a:lnSpc>
                          <a:spcPct val="115000"/>
                        </a:lnSpc>
                        <a:spcAft>
                          <a:spcPts val="0"/>
                        </a:spcAft>
                        <a:buFont typeface="+mj-lt"/>
                        <a:buNone/>
                      </a:pPr>
                      <a:r>
                        <a:rPr lang="it-IT" sz="1100" dirty="0" smtClean="0">
                          <a:latin typeface="+mj-lt"/>
                          <a:ea typeface="Times New Roman"/>
                          <a:cs typeface="Times New Roman"/>
                        </a:rPr>
                        <a:t>6.  Quali </a:t>
                      </a:r>
                      <a:r>
                        <a:rPr lang="it-IT" sz="1100" dirty="0">
                          <a:latin typeface="+mj-lt"/>
                          <a:ea typeface="Times New Roman"/>
                          <a:cs typeface="Times New Roman"/>
                        </a:rPr>
                        <a:t>sono le conseguenze delle migrazioni?</a:t>
                      </a:r>
                    </a:p>
                    <a:p>
                      <a:pPr>
                        <a:lnSpc>
                          <a:spcPct val="115000"/>
                        </a:lnSpc>
                        <a:spcAft>
                          <a:spcPts val="0"/>
                        </a:spcAft>
                      </a:pPr>
                      <a:r>
                        <a:rPr lang="it-IT" sz="1100" dirty="0">
                          <a:latin typeface="+mj-lt"/>
                          <a:ea typeface="Times New Roman"/>
                          <a:cs typeface="Times New Roman"/>
                        </a:rPr>
                        <a:t>Stefano: succede che cambia l’ambiente, che deve imparare la lingua e le leggi</a:t>
                      </a:r>
                    </a:p>
                    <a:p>
                      <a:pPr>
                        <a:lnSpc>
                          <a:spcPct val="115000"/>
                        </a:lnSpc>
                        <a:spcAft>
                          <a:spcPts val="0"/>
                        </a:spcAft>
                      </a:pPr>
                      <a:r>
                        <a:rPr lang="it-IT" sz="1100" dirty="0">
                          <a:latin typeface="+mj-lt"/>
                          <a:ea typeface="Times New Roman"/>
                          <a:cs typeface="Times New Roman"/>
                        </a:rPr>
                        <a:t>Elena: cambia l’ambiente, magari non trova lavoro e le persone rimangono sole</a:t>
                      </a:r>
                    </a:p>
                    <a:p>
                      <a:pPr>
                        <a:lnSpc>
                          <a:spcPct val="115000"/>
                        </a:lnSpc>
                        <a:spcAft>
                          <a:spcPts val="0"/>
                        </a:spcAft>
                      </a:pPr>
                      <a:r>
                        <a:rPr lang="it-IT" sz="1100" dirty="0" err="1">
                          <a:latin typeface="+mj-lt"/>
                          <a:ea typeface="Times New Roman"/>
                          <a:cs typeface="Times New Roman"/>
                        </a:rPr>
                        <a:t>Kirollos</a:t>
                      </a:r>
                      <a:r>
                        <a:rPr lang="it-IT" sz="1100" dirty="0">
                          <a:latin typeface="+mj-lt"/>
                          <a:ea typeface="Times New Roman"/>
                          <a:cs typeface="Times New Roman"/>
                        </a:rPr>
                        <a:t>: si stabilisce in un posto molto più adeguato</a:t>
                      </a:r>
                    </a:p>
                    <a:p>
                      <a:pPr>
                        <a:lnSpc>
                          <a:spcPct val="115000"/>
                        </a:lnSpc>
                        <a:spcAft>
                          <a:spcPts val="0"/>
                        </a:spcAft>
                      </a:pPr>
                      <a:r>
                        <a:rPr lang="it-IT" sz="1100" dirty="0">
                          <a:latin typeface="+mj-lt"/>
                          <a:ea typeface="Times New Roman"/>
                          <a:cs typeface="Times New Roman"/>
                        </a:rPr>
                        <a:t>Tommaso: succede che deve “cambiare vita”: lavoro, amicizie, ambiente </a:t>
                      </a:r>
                      <a:r>
                        <a:rPr lang="it-IT" sz="1100" dirty="0" err="1">
                          <a:latin typeface="+mj-lt"/>
                          <a:ea typeface="Times New Roman"/>
                          <a:cs typeface="Times New Roman"/>
                        </a:rPr>
                        <a:t>naturale…</a:t>
                      </a:r>
                      <a:endParaRPr lang="it-IT" sz="1100" dirty="0">
                        <a:latin typeface="+mj-lt"/>
                        <a:ea typeface="Times New Roman"/>
                        <a:cs typeface="Times New Roman"/>
                      </a:endParaRPr>
                    </a:p>
                    <a:p>
                      <a:pPr>
                        <a:lnSpc>
                          <a:spcPct val="115000"/>
                        </a:lnSpc>
                        <a:spcAft>
                          <a:spcPts val="0"/>
                        </a:spcAft>
                      </a:pPr>
                      <a:r>
                        <a:rPr lang="it-IT" sz="1100" dirty="0">
                          <a:latin typeface="+mj-lt"/>
                          <a:ea typeface="Times New Roman"/>
                          <a:cs typeface="Times New Roman"/>
                        </a:rPr>
                        <a:t>Edoardo: cerca accoglienza nel nuovo ambiente</a:t>
                      </a:r>
                    </a:p>
                    <a:p>
                      <a:pPr>
                        <a:lnSpc>
                          <a:spcPct val="115000"/>
                        </a:lnSpc>
                        <a:spcAft>
                          <a:spcPts val="0"/>
                        </a:spcAft>
                      </a:pPr>
                      <a:r>
                        <a:rPr lang="it-IT" sz="1100" dirty="0">
                          <a:latin typeface="+mj-lt"/>
                          <a:ea typeface="Times New Roman"/>
                          <a:cs typeface="Times New Roman"/>
                        </a:rPr>
                        <a:t>Davide: nel paese dov’era non sono più tanti e dove si sono trasferiti ci sono più persone</a:t>
                      </a:r>
                    </a:p>
                    <a:p>
                      <a:pPr>
                        <a:lnSpc>
                          <a:spcPct val="115000"/>
                        </a:lnSpc>
                        <a:spcAft>
                          <a:spcPts val="0"/>
                        </a:spcAft>
                      </a:pPr>
                      <a:r>
                        <a:rPr lang="it-IT" sz="1100" dirty="0">
                          <a:latin typeface="+mj-lt"/>
                          <a:ea typeface="Times New Roman"/>
                          <a:cs typeface="Times New Roman"/>
                        </a:rPr>
                        <a:t>Giorgia: succede che non conosce nessuno quando arriva</a:t>
                      </a:r>
                    </a:p>
                    <a:p>
                      <a:pPr>
                        <a:lnSpc>
                          <a:spcPct val="115000"/>
                        </a:lnSpc>
                        <a:spcAft>
                          <a:spcPts val="0"/>
                        </a:spcAft>
                      </a:pPr>
                      <a:r>
                        <a:rPr lang="it-IT" sz="1100" dirty="0">
                          <a:latin typeface="+mj-lt"/>
                          <a:ea typeface="Times New Roman"/>
                          <a:cs typeface="Times New Roman"/>
                        </a:rPr>
                        <a:t>Eva: un povero che migra potrebbe non trovare lavoro</a:t>
                      </a:r>
                    </a:p>
                    <a:p>
                      <a:pPr>
                        <a:lnSpc>
                          <a:spcPct val="115000"/>
                        </a:lnSpc>
                        <a:spcAft>
                          <a:spcPts val="0"/>
                        </a:spcAft>
                      </a:pPr>
                      <a:r>
                        <a:rPr lang="it-IT" sz="1100" dirty="0">
                          <a:latin typeface="+mj-lt"/>
                          <a:ea typeface="Times New Roman"/>
                          <a:cs typeface="Times New Roman"/>
                        </a:rPr>
                        <a:t>Lorenzo: l’ambiente cambia, viene trasformato</a:t>
                      </a:r>
                    </a:p>
                    <a:p>
                      <a:pPr>
                        <a:lnSpc>
                          <a:spcPct val="115000"/>
                        </a:lnSpc>
                        <a:spcAft>
                          <a:spcPts val="0"/>
                        </a:spcAft>
                      </a:pPr>
                      <a:r>
                        <a:rPr lang="it-IT" sz="1100" dirty="0">
                          <a:latin typeface="+mj-lt"/>
                          <a:ea typeface="Times New Roman"/>
                          <a:cs typeface="Times New Roman"/>
                        </a:rPr>
                        <a:t>Alessandro: fa conoscenza con le persone</a:t>
                      </a:r>
                    </a:p>
                    <a:p>
                      <a:pPr>
                        <a:lnSpc>
                          <a:spcPct val="115000"/>
                        </a:lnSpc>
                        <a:spcAft>
                          <a:spcPts val="0"/>
                        </a:spcAft>
                      </a:pPr>
                      <a:r>
                        <a:rPr lang="it-IT" sz="1100" dirty="0">
                          <a:latin typeface="+mj-lt"/>
                          <a:ea typeface="Times New Roman"/>
                          <a:cs typeface="Times New Roman"/>
                        </a:rPr>
                        <a:t>Chiara: alle persone migrate succede di arrivare in un posto e non conosce nessuno, magari se quella persona è povera, rimane senza casa oppure durante il viaggio potrebbe morire</a:t>
                      </a:r>
                    </a:p>
                    <a:p>
                      <a:pPr>
                        <a:lnSpc>
                          <a:spcPct val="115000"/>
                        </a:lnSpc>
                        <a:spcAft>
                          <a:spcPts val="0"/>
                        </a:spcAft>
                      </a:pPr>
                      <a:r>
                        <a:rPr lang="it-IT" sz="1100" dirty="0">
                          <a:latin typeface="+mj-lt"/>
                          <a:ea typeface="Times New Roman"/>
                          <a:cs typeface="Times New Roman"/>
                        </a:rPr>
                        <a:t>Melissa: forse non riesce a parlare la lingua di quella città</a:t>
                      </a:r>
                    </a:p>
                    <a:p>
                      <a:pPr>
                        <a:lnSpc>
                          <a:spcPct val="115000"/>
                        </a:lnSpc>
                        <a:spcAft>
                          <a:spcPts val="0"/>
                        </a:spcAft>
                      </a:pPr>
                      <a:r>
                        <a:rPr lang="it-IT" sz="1100" dirty="0">
                          <a:latin typeface="+mj-lt"/>
                          <a:ea typeface="Times New Roman"/>
                          <a:cs typeface="Times New Roman"/>
                        </a:rPr>
                        <a:t>Camilla: l’ambiente viene trasformato</a:t>
                      </a:r>
                    </a:p>
                    <a:p>
                      <a:pPr>
                        <a:lnSpc>
                          <a:spcPct val="115000"/>
                        </a:lnSpc>
                        <a:spcAft>
                          <a:spcPts val="0"/>
                        </a:spcAft>
                      </a:pPr>
                      <a:r>
                        <a:rPr lang="it-IT" sz="1100" dirty="0">
                          <a:latin typeface="+mj-lt"/>
                          <a:ea typeface="Times New Roman"/>
                          <a:cs typeface="Times New Roman"/>
                        </a:rPr>
                        <a:t>Angelica: l’ambiente viene trasformato</a:t>
                      </a:r>
                    </a:p>
                    <a:p>
                      <a:pPr>
                        <a:lnSpc>
                          <a:spcPct val="115000"/>
                        </a:lnSpc>
                        <a:spcAft>
                          <a:spcPts val="0"/>
                        </a:spcAft>
                      </a:pPr>
                      <a:r>
                        <a:rPr lang="it-IT" sz="1100" dirty="0">
                          <a:latin typeface="+mj-lt"/>
                          <a:ea typeface="Times New Roman"/>
                          <a:cs typeface="Times New Roman"/>
                        </a:rPr>
                        <a:t>Dylan: l’ambiente viene trasformato</a:t>
                      </a:r>
                    </a:p>
                    <a:p>
                      <a:pPr>
                        <a:lnSpc>
                          <a:spcPct val="115000"/>
                        </a:lnSpc>
                        <a:spcAft>
                          <a:spcPts val="0"/>
                        </a:spcAft>
                      </a:pPr>
                      <a:r>
                        <a:rPr lang="it-IT" sz="1100" dirty="0" err="1">
                          <a:latin typeface="+mj-lt"/>
                          <a:ea typeface="Times New Roman"/>
                          <a:cs typeface="Times New Roman"/>
                        </a:rPr>
                        <a:t>Nausicaa</a:t>
                      </a:r>
                      <a:r>
                        <a:rPr lang="it-IT" sz="1100" dirty="0">
                          <a:latin typeface="+mj-lt"/>
                          <a:ea typeface="Times New Roman"/>
                          <a:cs typeface="Times New Roman"/>
                        </a:rPr>
                        <a:t>: secondo me quando qualcuno migra potrebbe doversi abituare ad alcune leggi o tradizioni di quel popolo; oppure trovare casa lavoro e qualcuno che ti apprezzi</a:t>
                      </a:r>
                    </a:p>
                    <a:p>
                      <a:pPr>
                        <a:lnSpc>
                          <a:spcPct val="115000"/>
                        </a:lnSpc>
                        <a:spcAft>
                          <a:spcPts val="0"/>
                        </a:spcAft>
                      </a:pPr>
                      <a:r>
                        <a:rPr lang="it-IT" sz="1100" dirty="0">
                          <a:latin typeface="+mj-lt"/>
                          <a:ea typeface="Times New Roman"/>
                          <a:cs typeface="Times New Roman"/>
                        </a:rPr>
                        <a:t>Clara: dopo succede che è molto difficile adattarsi perché devi imparare la lingua, devi imparare a contare i soldi di quel paese, adattarti al territorio e farti rispettare ed accettare</a:t>
                      </a:r>
                    </a:p>
                    <a:p>
                      <a:pPr>
                        <a:lnSpc>
                          <a:spcPct val="115000"/>
                        </a:lnSpc>
                        <a:spcAft>
                          <a:spcPts val="0"/>
                        </a:spcAft>
                      </a:pPr>
                      <a:r>
                        <a:rPr lang="it-IT" sz="1100" dirty="0">
                          <a:latin typeface="+mj-lt"/>
                          <a:ea typeface="Times New Roman"/>
                          <a:cs typeface="Times New Roman"/>
                        </a:rPr>
                        <a:t>Thomas: quando è arrivato non conosce nessuno</a:t>
                      </a:r>
                    </a:p>
                    <a:p>
                      <a:pPr>
                        <a:lnSpc>
                          <a:spcPct val="115000"/>
                        </a:lnSpc>
                        <a:spcAft>
                          <a:spcPts val="0"/>
                        </a:spcAft>
                      </a:pPr>
                      <a:r>
                        <a:rPr lang="it-IT" sz="1100" dirty="0">
                          <a:latin typeface="+mj-lt"/>
                          <a:ea typeface="Times New Roman"/>
                          <a:cs typeface="Times New Roman"/>
                        </a:rPr>
                        <a:t>Federica: non conosce niente di quel paese e quindi potrebbe chiederlo ai suoi simili per esempio quelli di una stessa religione e gli spiegano dove andare o magari li ospitano</a:t>
                      </a:r>
                    </a:p>
                    <a:p>
                      <a:pPr>
                        <a:lnSpc>
                          <a:spcPct val="115000"/>
                        </a:lnSpc>
                        <a:spcAft>
                          <a:spcPts val="0"/>
                        </a:spcAft>
                      </a:pPr>
                      <a:r>
                        <a:rPr lang="it-IT" sz="1100" dirty="0" err="1">
                          <a:latin typeface="+mj-lt"/>
                          <a:ea typeface="Times New Roman"/>
                          <a:cs typeface="Times New Roman"/>
                        </a:rPr>
                        <a:t>Youssef</a:t>
                      </a:r>
                      <a:r>
                        <a:rPr lang="it-IT" sz="1100" dirty="0">
                          <a:latin typeface="+mj-lt"/>
                          <a:ea typeface="Times New Roman"/>
                          <a:cs typeface="Times New Roman"/>
                        </a:rPr>
                        <a:t>: secondo me cambia completamente la sua vita</a:t>
                      </a:r>
                    </a:p>
                    <a:p>
                      <a:pPr>
                        <a:lnSpc>
                          <a:spcPct val="115000"/>
                        </a:lnSpc>
                        <a:spcAft>
                          <a:spcPts val="0"/>
                        </a:spcAft>
                      </a:pPr>
                      <a:r>
                        <a:rPr lang="it-IT" sz="1100" dirty="0">
                          <a:latin typeface="+mj-lt"/>
                          <a:ea typeface="Times New Roman"/>
                          <a:cs typeface="Times New Roman"/>
                        </a:rPr>
                        <a:t>Cristina: succede che il posto che hanno lasciato diventa più povero di persone e invece l’altro divento più ricco di persone.</a:t>
                      </a:r>
                    </a:p>
                    <a:p>
                      <a:pPr>
                        <a:lnSpc>
                          <a:spcPct val="115000"/>
                        </a:lnSpc>
                        <a:spcAft>
                          <a:spcPts val="0"/>
                        </a:spcAft>
                      </a:pPr>
                      <a:r>
                        <a:rPr lang="it-IT" sz="1100" dirty="0">
                          <a:latin typeface="+mj-lt"/>
                          <a:ea typeface="Times New Roman"/>
                          <a:cs typeface="Times New Roman"/>
                        </a:rPr>
                        <a:t>Giuseppe: non conosce nessuno</a:t>
                      </a:r>
                    </a:p>
                  </a:txBody>
                  <a:tcPr marL="31428" marR="31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100" dirty="0">
                          <a:latin typeface="+mj-lt"/>
                          <a:ea typeface="Times New Roman"/>
                          <a:cs typeface="Times New Roman"/>
                        </a:rPr>
                        <a:t>Alla quinta domanda  “Quali sono le conseguenze delle migrazioni?” la quasi totalità degli allievi considera gli effetti sul  migrante nel paese di arrivo: non conosce la lingua, non conosce le persone, deve adattarsi ad un nuovo ambiente , deve cambiare vita, deve imparare a contare i soldi, deve farsi rispettare, deve rivolgersi ai migranti della sua stessa religione per farsi aiutare e consigliare. Una ragazzina evidenzia  che nel paese di esodo la migrazione fa registrare un calo di persone mentre nei paesi di arrivo c’è l’aumento demografico.  </a:t>
                      </a:r>
                    </a:p>
                  </a:txBody>
                  <a:tcPr marL="31428" marR="31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r>
              <a:rPr lang="it-IT" sz="2200" dirty="0" smtClean="0"/>
              <a:t>Analisi della Conversazione Clinica </a:t>
            </a:r>
            <a:r>
              <a:rPr lang="it-IT" dirty="0" smtClean="0"/>
              <a:t/>
            </a:r>
            <a:br>
              <a:rPr lang="it-IT" dirty="0" smtClean="0"/>
            </a:br>
            <a:endParaRPr lang="it-IT" dirty="0"/>
          </a:p>
        </p:txBody>
      </p:sp>
      <p:sp>
        <p:nvSpPr>
          <p:cNvPr id="4" name="Segnaposto contenuto 3"/>
          <p:cNvSpPr>
            <a:spLocks noGrp="1"/>
          </p:cNvSpPr>
          <p:nvPr>
            <p:ph idx="1"/>
          </p:nvPr>
        </p:nvSpPr>
        <p:spPr>
          <a:xfrm>
            <a:off x="457200" y="928670"/>
            <a:ext cx="8229600" cy="5643602"/>
          </a:xfrm>
        </p:spPr>
        <p:txBody>
          <a:bodyPr>
            <a:normAutofit fontScale="47500" lnSpcReduction="20000"/>
          </a:bodyPr>
          <a:lstStyle/>
          <a:p>
            <a:r>
              <a:rPr lang="it-IT" dirty="0" smtClean="0"/>
              <a:t>Alla prima domanda “Che cosa è una migrazione? “diversi alunni rispondono definendola uno spostamento da un luogo all’altro, un cambiamento di territorio, un modo di abbandonare un posto, un attraversamento per mare. Alcuni connotano lo spostamento con i motivi (per trovare uno stile di vita adatto; per superare problemi, per necessità di vita, per nascondersi, per sfuggire alla guerra, per trovare un posto caldo). Un allievo differenzia le migrazioni in base al tempo e parla di migrazioni periodiche. </a:t>
            </a:r>
          </a:p>
          <a:p>
            <a:r>
              <a:rPr lang="it-IT" dirty="0" smtClean="0"/>
              <a:t>Alla seconda domanda  “Quanti tipi di migrazioni esistono?” la diversa tipologia è attribuita ai soggetti ( persone e/o animali): alle direttrici e mezzi (per mare o per terra, a piedi o con mezzi quali aereo); alle motivazioni ( trovare lavoro, sfuggire alla guerra, per necessità, per trovare il caldo)</a:t>
            </a:r>
          </a:p>
          <a:p>
            <a:r>
              <a:rPr lang="it-IT" dirty="0" smtClean="0"/>
              <a:t>Alla terza domanda “Come mai ci sono le migrazioni?” le cause della migrazione sono la guerra, la ricerca di lavoro, il desiderio di viaggiare, di conoscere ed esplorare, di amare, per motivi di salute, per sfuggire a pericoli, per questioni ambientali, per lo smog, per sfuggire alla povertà, per vivere in luoghi caldi, (come per la migrazione di uccelli), per insoddisfazione.</a:t>
            </a:r>
          </a:p>
          <a:p>
            <a:r>
              <a:rPr lang="it-IT" dirty="0" smtClean="0"/>
              <a:t>Alla quarta domanda “Quando sono nate le migrazioni?” la maggior parte della classe riconosce nell’ominazione e popolazione della terra la prima grande migrazione che attribuiscono alla necessità di sfuggire ai pericoli.</a:t>
            </a:r>
          </a:p>
          <a:p>
            <a:r>
              <a:rPr lang="it-IT" dirty="0" smtClean="0"/>
              <a:t>Alla quinta domanda  “Quali sono le conseguenze delle migrazioni?” la quasi totalità degli allievi considera gli effetti sul migrante nel paese di arrivo: non conosce la lingua, non conosce le persone, deve adattarsi ad un nuovo ambiente, deve cambiare vita, deve imparare a contare i soldi, deve farsi rispettare, deve rivolgersi ai migranti della sua stessa religione per farsi aiutare e consigliare. Una ragazzina evidenzia  che nel paese di esodo la migrazione fa registrare un calo di persone mentre nei paesi di arrivo c’è l’aumento demografico.  </a:t>
            </a:r>
          </a:p>
          <a:p>
            <a:r>
              <a:rPr lang="it-IT" dirty="0" smtClean="0"/>
              <a:t> </a:t>
            </a:r>
          </a:p>
          <a:p>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1524000" y="1597533"/>
          <a:ext cx="6096000" cy="3662934"/>
        </p:xfrm>
        <a:graphic>
          <a:graphicData uri="http://schemas.openxmlformats.org/drawingml/2006/table">
            <a:tbl>
              <a:tblPr/>
              <a:tblGrid>
                <a:gridCol w="3048000"/>
                <a:gridCol w="3048000"/>
              </a:tblGrid>
              <a:tr h="3406977">
                <a:tc>
                  <a:txBody>
                    <a:bodyPr/>
                    <a:lstStyle/>
                    <a:p>
                      <a:pPr>
                        <a:lnSpc>
                          <a:spcPct val="115000"/>
                        </a:lnSpc>
                        <a:spcAft>
                          <a:spcPts val="0"/>
                        </a:spcAft>
                      </a:pPr>
                      <a:r>
                        <a:rPr lang="it-IT" sz="1100" b="1">
                          <a:latin typeface="Calibri"/>
                          <a:ea typeface="Times New Roman"/>
                          <a:cs typeface="Times New Roman"/>
                        </a:rPr>
                        <a:t>Migrazione è:</a:t>
                      </a:r>
                      <a:endParaRPr lang="it-IT" sz="1100">
                        <a:latin typeface="Calibri"/>
                        <a:ea typeface="Times New Roman"/>
                        <a:cs typeface="Times New Roman"/>
                      </a:endParaRPr>
                    </a:p>
                    <a:p>
                      <a:pPr marL="342900" lvl="0" indent="-342900">
                        <a:lnSpc>
                          <a:spcPct val="115000"/>
                        </a:lnSpc>
                        <a:spcAft>
                          <a:spcPts val="0"/>
                        </a:spcAft>
                        <a:buFont typeface="Symbol"/>
                        <a:buChar char=""/>
                      </a:pPr>
                      <a:r>
                        <a:rPr lang="it-IT" sz="1100" i="1">
                          <a:latin typeface="Calibri"/>
                          <a:ea typeface="Times New Roman"/>
                          <a:cs typeface="Times New Roman"/>
                        </a:rPr>
                        <a:t>spostamento da un luogo ad altro</a:t>
                      </a:r>
                      <a:endParaRPr lang="it-IT" sz="1100">
                        <a:latin typeface="Calibri"/>
                        <a:ea typeface="Times New Roman"/>
                        <a:cs typeface="Times New Roman"/>
                      </a:endParaRPr>
                    </a:p>
                    <a:p>
                      <a:pPr marL="342900" lvl="0" indent="-342900">
                        <a:lnSpc>
                          <a:spcPct val="115000"/>
                        </a:lnSpc>
                        <a:spcAft>
                          <a:spcPts val="0"/>
                        </a:spcAft>
                        <a:buFont typeface="Symbol"/>
                        <a:buChar char=""/>
                      </a:pPr>
                      <a:r>
                        <a:rPr lang="it-IT" sz="1100" i="1">
                          <a:latin typeface="Calibri"/>
                          <a:ea typeface="Times New Roman"/>
                          <a:cs typeface="Times New Roman"/>
                        </a:rPr>
                        <a:t>attraversamento per mare</a:t>
                      </a:r>
                      <a:endParaRPr lang="it-IT" sz="1100">
                        <a:latin typeface="Calibri"/>
                        <a:ea typeface="Times New Roman"/>
                        <a:cs typeface="Times New Roman"/>
                      </a:endParaRPr>
                    </a:p>
                    <a:p>
                      <a:pPr marL="342900" lvl="0" indent="-342900">
                        <a:lnSpc>
                          <a:spcPct val="115000"/>
                        </a:lnSpc>
                        <a:spcAft>
                          <a:spcPts val="0"/>
                        </a:spcAft>
                        <a:buFont typeface="Symbol"/>
                        <a:buChar char=""/>
                      </a:pPr>
                      <a:r>
                        <a:rPr lang="it-IT" sz="1100" i="1">
                          <a:latin typeface="Calibri"/>
                          <a:ea typeface="Times New Roman"/>
                          <a:cs typeface="Times New Roman"/>
                        </a:rPr>
                        <a:t>cambiamento di territorio</a:t>
                      </a:r>
                      <a:endParaRPr lang="it-IT" sz="1100">
                        <a:latin typeface="Calibri"/>
                        <a:ea typeface="Times New Roman"/>
                        <a:cs typeface="Times New Roman"/>
                      </a:endParaRPr>
                    </a:p>
                    <a:p>
                      <a:pPr marL="342900" lvl="0" indent="-342900">
                        <a:lnSpc>
                          <a:spcPct val="115000"/>
                        </a:lnSpc>
                        <a:spcAft>
                          <a:spcPts val="0"/>
                        </a:spcAft>
                        <a:buFont typeface="Symbol"/>
                        <a:buChar char=""/>
                      </a:pPr>
                      <a:r>
                        <a:rPr lang="it-IT" sz="1100" i="1">
                          <a:latin typeface="Calibri"/>
                          <a:ea typeface="Times New Roman"/>
                          <a:cs typeface="Times New Roman"/>
                        </a:rPr>
                        <a:t>un modo di abbandonare un posto</a:t>
                      </a:r>
                      <a:endParaRPr lang="it-IT" sz="1100">
                        <a:latin typeface="Calibri"/>
                        <a:ea typeface="Times New Roman"/>
                        <a:cs typeface="Times New Roman"/>
                      </a:endParaRPr>
                    </a:p>
                    <a:p>
                      <a:pPr marL="342900" lvl="0" indent="-342900">
                        <a:lnSpc>
                          <a:spcPct val="115000"/>
                        </a:lnSpc>
                        <a:spcAft>
                          <a:spcPts val="0"/>
                        </a:spcAft>
                        <a:buFont typeface="Symbol"/>
                        <a:buChar char=""/>
                      </a:pPr>
                      <a:r>
                        <a:rPr lang="it-IT" sz="1100" i="1">
                          <a:latin typeface="Calibri"/>
                          <a:ea typeface="Times New Roman"/>
                          <a:cs typeface="Times New Roman"/>
                        </a:rPr>
                        <a:t>movimento periodico</a:t>
                      </a:r>
                      <a:endParaRPr lang="it-IT" sz="1100">
                        <a:latin typeface="Calibri"/>
                        <a:ea typeface="Times New Roman"/>
                        <a:cs typeface="Times New Roman"/>
                      </a:endParaRPr>
                    </a:p>
                    <a:p>
                      <a:pPr>
                        <a:lnSpc>
                          <a:spcPct val="115000"/>
                        </a:lnSpc>
                        <a:spcAft>
                          <a:spcPts val="0"/>
                        </a:spcAft>
                      </a:pPr>
                      <a:r>
                        <a:rPr lang="it-IT" sz="1100" b="1">
                          <a:latin typeface="Calibri"/>
                          <a:ea typeface="Times New Roman"/>
                          <a:cs typeface="Times New Roman"/>
                        </a:rPr>
                        <a:t>Le migrazioni sono di diversi tipi:</a:t>
                      </a:r>
                      <a:endParaRPr lang="it-IT" sz="1100">
                        <a:latin typeface="Calibri"/>
                        <a:ea typeface="Times New Roman"/>
                        <a:cs typeface="Times New Roman"/>
                      </a:endParaRPr>
                    </a:p>
                    <a:p>
                      <a:pPr marL="342900" lvl="0" indent="-342900">
                        <a:lnSpc>
                          <a:spcPct val="115000"/>
                        </a:lnSpc>
                        <a:spcAft>
                          <a:spcPts val="0"/>
                        </a:spcAft>
                        <a:buFont typeface="Symbol"/>
                        <a:buChar char=""/>
                      </a:pPr>
                      <a:r>
                        <a:rPr lang="it-IT" sz="1100" i="1">
                          <a:latin typeface="Calibri"/>
                          <a:ea typeface="Times New Roman"/>
                          <a:cs typeface="Times New Roman"/>
                        </a:rPr>
                        <a:t>di persone e animali</a:t>
                      </a:r>
                      <a:endParaRPr lang="it-IT" sz="1100">
                        <a:latin typeface="Calibri"/>
                        <a:ea typeface="Times New Roman"/>
                        <a:cs typeface="Times New Roman"/>
                      </a:endParaRPr>
                    </a:p>
                    <a:p>
                      <a:pPr marL="342900" lvl="0" indent="-342900">
                        <a:lnSpc>
                          <a:spcPct val="115000"/>
                        </a:lnSpc>
                        <a:spcAft>
                          <a:spcPts val="0"/>
                        </a:spcAft>
                        <a:buFont typeface="Symbol"/>
                        <a:buChar char=""/>
                      </a:pPr>
                      <a:r>
                        <a:rPr lang="it-IT" sz="1100" i="1">
                          <a:latin typeface="Calibri"/>
                          <a:ea typeface="Times New Roman"/>
                          <a:cs typeface="Times New Roman"/>
                        </a:rPr>
                        <a:t>per mare o per terra o per aereo</a:t>
                      </a:r>
                      <a:endParaRPr lang="it-IT" sz="1100">
                        <a:latin typeface="Calibri"/>
                        <a:ea typeface="Times New Roman"/>
                        <a:cs typeface="Times New Roman"/>
                      </a:endParaRPr>
                    </a:p>
                    <a:p>
                      <a:pPr>
                        <a:lnSpc>
                          <a:spcPct val="115000"/>
                        </a:lnSpc>
                        <a:spcAft>
                          <a:spcPts val="0"/>
                        </a:spcAft>
                      </a:pPr>
                      <a:r>
                        <a:rPr lang="it-IT" sz="1100" b="1">
                          <a:latin typeface="Calibri"/>
                          <a:ea typeface="Times New Roman"/>
                          <a:cs typeface="Times New Roman"/>
                        </a:rPr>
                        <a:t>Le cause delle migrazioni sono: </a:t>
                      </a:r>
                      <a:endParaRPr lang="it-IT" sz="1100">
                        <a:latin typeface="Calibri"/>
                        <a:ea typeface="Times New Roman"/>
                        <a:cs typeface="Times New Roman"/>
                      </a:endParaRPr>
                    </a:p>
                    <a:p>
                      <a:pPr marL="342900" lvl="0" indent="-342900" algn="just">
                        <a:lnSpc>
                          <a:spcPct val="115000"/>
                        </a:lnSpc>
                        <a:spcAft>
                          <a:spcPts val="0"/>
                        </a:spcAft>
                        <a:buFont typeface="Symbol"/>
                        <a:buChar char=""/>
                      </a:pPr>
                      <a:r>
                        <a:rPr lang="it-IT" sz="1100" i="1">
                          <a:latin typeface="Calibri"/>
                          <a:ea typeface="Times New Roman"/>
                          <a:cs typeface="Times New Roman"/>
                        </a:rPr>
                        <a:t>la guerra</a:t>
                      </a:r>
                      <a:endParaRPr lang="it-IT" sz="1100">
                        <a:latin typeface="Calibri"/>
                        <a:ea typeface="Times New Roman"/>
                        <a:cs typeface="Times New Roman"/>
                      </a:endParaRPr>
                    </a:p>
                    <a:p>
                      <a:pPr marL="342900" lvl="0" indent="-342900" algn="just">
                        <a:lnSpc>
                          <a:spcPct val="115000"/>
                        </a:lnSpc>
                        <a:spcAft>
                          <a:spcPts val="0"/>
                        </a:spcAft>
                        <a:buFont typeface="Symbol"/>
                        <a:buChar char=""/>
                      </a:pPr>
                      <a:r>
                        <a:rPr lang="it-IT" sz="1100" i="1">
                          <a:latin typeface="Calibri"/>
                          <a:ea typeface="Times New Roman"/>
                          <a:cs typeface="Times New Roman"/>
                        </a:rPr>
                        <a:t>la ricerca di lavoro</a:t>
                      </a:r>
                      <a:endParaRPr lang="it-IT" sz="1100">
                        <a:latin typeface="Calibri"/>
                        <a:ea typeface="Times New Roman"/>
                        <a:cs typeface="Times New Roman"/>
                      </a:endParaRPr>
                    </a:p>
                    <a:p>
                      <a:pPr marL="342900" lvl="0" indent="-342900" algn="just">
                        <a:lnSpc>
                          <a:spcPct val="115000"/>
                        </a:lnSpc>
                        <a:spcAft>
                          <a:spcPts val="0"/>
                        </a:spcAft>
                        <a:buFont typeface="Symbol"/>
                        <a:buChar char=""/>
                      </a:pPr>
                      <a:r>
                        <a:rPr lang="it-IT" sz="1100" i="1">
                          <a:latin typeface="Calibri"/>
                          <a:ea typeface="Times New Roman"/>
                          <a:cs typeface="Times New Roman"/>
                        </a:rPr>
                        <a:t>il desiderio di viaggiare, di conoscere ed esplorare, di amare</a:t>
                      </a:r>
                      <a:endParaRPr lang="it-IT" sz="1100">
                        <a:latin typeface="Calibri"/>
                        <a:ea typeface="Times New Roman"/>
                        <a:cs typeface="Times New Roman"/>
                      </a:endParaRPr>
                    </a:p>
                    <a:p>
                      <a:pPr marL="342900" lvl="0" indent="-342900" algn="just">
                        <a:lnSpc>
                          <a:spcPct val="115000"/>
                        </a:lnSpc>
                        <a:spcAft>
                          <a:spcPts val="0"/>
                        </a:spcAft>
                        <a:buFont typeface="Symbol"/>
                        <a:buChar char=""/>
                      </a:pPr>
                      <a:r>
                        <a:rPr lang="it-IT" sz="1100" i="1">
                          <a:latin typeface="Calibri"/>
                          <a:ea typeface="Times New Roman"/>
                          <a:cs typeface="Times New Roman"/>
                        </a:rPr>
                        <a:t>per motivi di salute</a:t>
                      </a:r>
                      <a:endParaRPr lang="it-IT" sz="1100">
                        <a:latin typeface="Calibri"/>
                        <a:ea typeface="Times New Roman"/>
                        <a:cs typeface="Times New Roman"/>
                      </a:endParaRPr>
                    </a:p>
                    <a:p>
                      <a:pPr marL="342900" lvl="0" indent="-342900" algn="just">
                        <a:lnSpc>
                          <a:spcPct val="115000"/>
                        </a:lnSpc>
                        <a:spcAft>
                          <a:spcPts val="0"/>
                        </a:spcAft>
                        <a:buFont typeface="Symbol"/>
                        <a:buChar char=""/>
                      </a:pPr>
                      <a:r>
                        <a:rPr lang="it-IT" sz="1100" i="1">
                          <a:latin typeface="Calibri"/>
                          <a:ea typeface="Times New Roman"/>
                          <a:cs typeface="Times New Roman"/>
                        </a:rPr>
                        <a:t>per sfuggire a pericoli</a:t>
                      </a:r>
                      <a:endParaRPr lang="it-IT" sz="1100">
                        <a:latin typeface="Calibri"/>
                        <a:ea typeface="Times New Roman"/>
                        <a:cs typeface="Times New Roman"/>
                      </a:endParaRPr>
                    </a:p>
                    <a:p>
                      <a:pPr marL="342900" lvl="0" indent="-342900" algn="just">
                        <a:lnSpc>
                          <a:spcPct val="115000"/>
                        </a:lnSpc>
                        <a:spcAft>
                          <a:spcPts val="0"/>
                        </a:spcAft>
                        <a:buFont typeface="Symbol"/>
                        <a:buChar char=""/>
                      </a:pPr>
                      <a:r>
                        <a:rPr lang="it-IT" sz="1100" i="1">
                          <a:latin typeface="Calibri"/>
                          <a:ea typeface="Times New Roman"/>
                          <a:cs typeface="Times New Roman"/>
                        </a:rPr>
                        <a:t>per questioni ambientali e per lo smog</a:t>
                      </a:r>
                      <a:endParaRPr lang="it-IT" sz="1100">
                        <a:latin typeface="Calibri"/>
                        <a:ea typeface="Times New Roman"/>
                        <a:cs typeface="Times New Roman"/>
                      </a:endParaRP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342900" lvl="0" indent="-342900" algn="just">
                        <a:lnSpc>
                          <a:spcPct val="115000"/>
                        </a:lnSpc>
                        <a:spcAft>
                          <a:spcPts val="0"/>
                        </a:spcAft>
                        <a:buFont typeface="Symbol"/>
                        <a:buChar char=""/>
                      </a:pPr>
                      <a:r>
                        <a:rPr lang="it-IT" sz="1100" i="1" dirty="0">
                          <a:latin typeface="Calibri"/>
                          <a:ea typeface="Times New Roman"/>
                          <a:cs typeface="Times New Roman"/>
                        </a:rPr>
                        <a:t>per sfuggire alla povertà</a:t>
                      </a:r>
                      <a:endParaRPr lang="it-IT" sz="1100" dirty="0">
                        <a:latin typeface="Calibri"/>
                        <a:ea typeface="Times New Roman"/>
                        <a:cs typeface="Times New Roman"/>
                      </a:endParaRPr>
                    </a:p>
                    <a:p>
                      <a:pPr marL="342900" lvl="0" indent="-342900">
                        <a:lnSpc>
                          <a:spcPct val="115000"/>
                        </a:lnSpc>
                        <a:spcAft>
                          <a:spcPts val="0"/>
                        </a:spcAft>
                        <a:buFont typeface="Symbol"/>
                        <a:buChar char=""/>
                      </a:pPr>
                      <a:r>
                        <a:rPr lang="it-IT" sz="1100" i="1" dirty="0">
                          <a:latin typeface="Calibri"/>
                          <a:ea typeface="Times New Roman"/>
                          <a:cs typeface="Times New Roman"/>
                        </a:rPr>
                        <a:t>per vivere in luoghi caldi</a:t>
                      </a:r>
                      <a:endParaRPr lang="it-IT" sz="1100" dirty="0">
                        <a:latin typeface="Calibri"/>
                        <a:ea typeface="Times New Roman"/>
                        <a:cs typeface="Times New Roman"/>
                      </a:endParaRPr>
                    </a:p>
                    <a:p>
                      <a:pPr marL="342900" lvl="0" indent="-342900">
                        <a:lnSpc>
                          <a:spcPct val="115000"/>
                        </a:lnSpc>
                        <a:spcAft>
                          <a:spcPts val="0"/>
                        </a:spcAft>
                        <a:buFont typeface="Symbol"/>
                        <a:buChar char=""/>
                      </a:pPr>
                      <a:r>
                        <a:rPr lang="it-IT" sz="1100" i="1" dirty="0">
                          <a:latin typeface="Calibri"/>
                          <a:ea typeface="Times New Roman"/>
                          <a:cs typeface="Times New Roman"/>
                        </a:rPr>
                        <a:t>per insoddisfazione.</a:t>
                      </a:r>
                      <a:endParaRPr lang="it-IT" sz="1100" dirty="0">
                        <a:latin typeface="Calibri"/>
                        <a:ea typeface="Times New Roman"/>
                        <a:cs typeface="Times New Roman"/>
                      </a:endParaRPr>
                    </a:p>
                    <a:p>
                      <a:pPr>
                        <a:lnSpc>
                          <a:spcPct val="115000"/>
                        </a:lnSpc>
                        <a:spcAft>
                          <a:spcPts val="0"/>
                        </a:spcAft>
                      </a:pPr>
                      <a:r>
                        <a:rPr lang="it-IT" sz="1100" b="1" dirty="0">
                          <a:latin typeface="Calibri"/>
                          <a:ea typeface="Times New Roman"/>
                          <a:cs typeface="Times New Roman"/>
                        </a:rPr>
                        <a:t>Le conseguenze della migrazioni sono: </a:t>
                      </a:r>
                      <a:endParaRPr lang="it-IT" sz="1100" dirty="0">
                        <a:latin typeface="Calibri"/>
                        <a:ea typeface="Times New Roman"/>
                        <a:cs typeface="Times New Roman"/>
                      </a:endParaRPr>
                    </a:p>
                    <a:p>
                      <a:pPr marL="342900" lvl="0" indent="-342900" algn="just">
                        <a:lnSpc>
                          <a:spcPct val="115000"/>
                        </a:lnSpc>
                        <a:spcAft>
                          <a:spcPts val="0"/>
                        </a:spcAft>
                        <a:buFont typeface="Symbol"/>
                        <a:buChar char=""/>
                      </a:pPr>
                      <a:r>
                        <a:rPr lang="it-IT" sz="1100" i="1" dirty="0">
                          <a:latin typeface="Calibri"/>
                          <a:ea typeface="Times New Roman"/>
                          <a:cs typeface="Times New Roman"/>
                        </a:rPr>
                        <a:t>mancata conoscenza della lingua e delle persone</a:t>
                      </a:r>
                      <a:endParaRPr lang="it-IT" sz="1100" dirty="0">
                        <a:latin typeface="Calibri"/>
                        <a:ea typeface="Times New Roman"/>
                        <a:cs typeface="Times New Roman"/>
                      </a:endParaRPr>
                    </a:p>
                    <a:p>
                      <a:pPr marL="342900" lvl="0" indent="-342900" algn="just">
                        <a:lnSpc>
                          <a:spcPct val="115000"/>
                        </a:lnSpc>
                        <a:spcAft>
                          <a:spcPts val="0"/>
                        </a:spcAft>
                        <a:buFont typeface="Symbol"/>
                        <a:buChar char=""/>
                      </a:pPr>
                      <a:r>
                        <a:rPr lang="it-IT" sz="1100" i="1" dirty="0">
                          <a:latin typeface="Calibri"/>
                          <a:ea typeface="Times New Roman"/>
                          <a:cs typeface="Times New Roman"/>
                        </a:rPr>
                        <a:t> adattamento  ad un nuovo ambiente</a:t>
                      </a:r>
                      <a:endParaRPr lang="it-IT" sz="1100" dirty="0">
                        <a:latin typeface="Calibri"/>
                        <a:ea typeface="Times New Roman"/>
                        <a:cs typeface="Times New Roman"/>
                      </a:endParaRPr>
                    </a:p>
                    <a:p>
                      <a:pPr marL="342900" lvl="0" indent="-342900" algn="just">
                        <a:lnSpc>
                          <a:spcPct val="115000"/>
                        </a:lnSpc>
                        <a:spcAft>
                          <a:spcPts val="0"/>
                        </a:spcAft>
                        <a:buFont typeface="Symbol"/>
                        <a:buChar char=""/>
                      </a:pPr>
                      <a:r>
                        <a:rPr lang="it-IT" sz="1100" i="1" dirty="0">
                          <a:latin typeface="Calibri"/>
                          <a:ea typeface="Times New Roman"/>
                          <a:cs typeface="Times New Roman"/>
                        </a:rPr>
                        <a:t>cambiamento di  vita</a:t>
                      </a:r>
                      <a:endParaRPr lang="it-IT" sz="1100" dirty="0">
                        <a:latin typeface="Calibri"/>
                        <a:ea typeface="Times New Roman"/>
                        <a:cs typeface="Times New Roman"/>
                      </a:endParaRPr>
                    </a:p>
                    <a:p>
                      <a:pPr marL="342900" lvl="0" indent="-342900" algn="just">
                        <a:lnSpc>
                          <a:spcPct val="115000"/>
                        </a:lnSpc>
                        <a:spcAft>
                          <a:spcPts val="0"/>
                        </a:spcAft>
                        <a:buFont typeface="Symbol"/>
                        <a:buChar char=""/>
                      </a:pPr>
                      <a:r>
                        <a:rPr lang="it-IT" sz="1100" i="1" dirty="0">
                          <a:latin typeface="Calibri"/>
                          <a:ea typeface="Times New Roman"/>
                          <a:cs typeface="Times New Roman"/>
                        </a:rPr>
                        <a:t> dovere di imparare a contare i soldi</a:t>
                      </a:r>
                      <a:endParaRPr lang="it-IT" sz="1100" dirty="0">
                        <a:latin typeface="Calibri"/>
                        <a:ea typeface="Times New Roman"/>
                        <a:cs typeface="Times New Roman"/>
                      </a:endParaRPr>
                    </a:p>
                    <a:p>
                      <a:pPr marL="342900" lvl="0" indent="-342900" algn="just">
                        <a:lnSpc>
                          <a:spcPct val="115000"/>
                        </a:lnSpc>
                        <a:spcAft>
                          <a:spcPts val="0"/>
                        </a:spcAft>
                        <a:buFont typeface="Symbol"/>
                        <a:buChar char=""/>
                      </a:pPr>
                      <a:r>
                        <a:rPr lang="it-IT" sz="1100" i="1" dirty="0">
                          <a:latin typeface="Calibri"/>
                          <a:ea typeface="Times New Roman"/>
                          <a:cs typeface="Times New Roman"/>
                        </a:rPr>
                        <a:t>dovere di farsi rispettare</a:t>
                      </a:r>
                      <a:endParaRPr lang="it-IT" sz="1100" dirty="0">
                        <a:latin typeface="Calibri"/>
                        <a:ea typeface="Times New Roman"/>
                        <a:cs typeface="Times New Roman"/>
                      </a:endParaRPr>
                    </a:p>
                    <a:p>
                      <a:pPr marL="342900" lvl="0" indent="-342900" algn="just">
                        <a:lnSpc>
                          <a:spcPct val="115000"/>
                        </a:lnSpc>
                        <a:spcAft>
                          <a:spcPts val="0"/>
                        </a:spcAft>
                        <a:buFont typeface="Symbol"/>
                        <a:buChar char=""/>
                      </a:pPr>
                      <a:r>
                        <a:rPr lang="it-IT" sz="1100" i="1" dirty="0">
                          <a:latin typeface="Calibri"/>
                          <a:ea typeface="Times New Roman"/>
                          <a:cs typeface="Times New Roman"/>
                        </a:rPr>
                        <a:t>bisogno di  rivolgersi ai migranti della sua stessa religione per farsi aiutare e consigliare</a:t>
                      </a:r>
                      <a:r>
                        <a:rPr lang="it-IT" sz="1100" dirty="0">
                          <a:latin typeface="Calibri"/>
                          <a:ea typeface="Times New Roman"/>
                          <a:cs typeface="Times New Roman"/>
                        </a:rPr>
                        <a:t>.  </a:t>
                      </a:r>
                    </a:p>
                    <a:p>
                      <a:pPr algn="just">
                        <a:lnSpc>
                          <a:spcPct val="115000"/>
                        </a:lnSpc>
                        <a:spcAft>
                          <a:spcPts val="0"/>
                        </a:spcAft>
                      </a:pPr>
                      <a:r>
                        <a:rPr lang="it-IT" sz="1100" b="1" dirty="0">
                          <a:latin typeface="Calibri"/>
                          <a:ea typeface="Times New Roman"/>
                          <a:cs typeface="Times New Roman"/>
                        </a:rPr>
                        <a:t>La migrazione è nata:</a:t>
                      </a:r>
                      <a:endParaRPr lang="it-IT" sz="1100" dirty="0">
                        <a:latin typeface="Calibri"/>
                        <a:ea typeface="Times New Roman"/>
                        <a:cs typeface="Times New Roman"/>
                      </a:endParaRPr>
                    </a:p>
                    <a:p>
                      <a:pPr marL="342900" lvl="0" indent="-342900" algn="just">
                        <a:lnSpc>
                          <a:spcPct val="115000"/>
                        </a:lnSpc>
                        <a:spcAft>
                          <a:spcPts val="0"/>
                        </a:spcAft>
                        <a:buFont typeface="Symbol"/>
                        <a:buChar char=""/>
                      </a:pPr>
                      <a:r>
                        <a:rPr lang="it-IT" sz="1100" i="1" dirty="0">
                          <a:latin typeface="Calibri"/>
                          <a:ea typeface="Times New Roman"/>
                          <a:cs typeface="Times New Roman"/>
                        </a:rPr>
                        <a:t>con l’ominazione e il popolamento della terra per sfuggire ai pericoli</a:t>
                      </a:r>
                      <a:endParaRPr lang="it-IT" sz="1100" dirty="0">
                        <a:latin typeface="Calibri"/>
                        <a:ea typeface="Times New Roman"/>
                        <a:cs typeface="Times New Roman"/>
                      </a:endParaRPr>
                    </a:p>
                    <a:p>
                      <a:pPr algn="just">
                        <a:lnSpc>
                          <a:spcPct val="115000"/>
                        </a:lnSpc>
                        <a:spcAft>
                          <a:spcPts val="0"/>
                        </a:spcAft>
                      </a:pPr>
                      <a:r>
                        <a:rPr lang="it-IT" sz="1100" b="1" dirty="0">
                          <a:latin typeface="Calibri"/>
                          <a:ea typeface="Times New Roman"/>
                          <a:cs typeface="Times New Roman"/>
                        </a:rPr>
                        <a:t>Nel paese di esodo la migrazione fa registrare un calo di persone mentre nei paesi di arrivo c’è l’aumento demografico.  </a:t>
                      </a:r>
                      <a:endParaRPr lang="it-IT" sz="1100" dirty="0">
                        <a:latin typeface="Calibri"/>
                        <a:ea typeface="Times New Roman"/>
                        <a:cs typeface="Times New Roman"/>
                      </a:endParaRP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36865" name="Rectangle 1"/>
          <p:cNvSpPr>
            <a:spLocks noChangeArrowheads="1"/>
          </p:cNvSpPr>
          <p:nvPr/>
        </p:nvSpPr>
        <p:spPr bwMode="auto">
          <a:xfrm>
            <a:off x="2071670" y="785794"/>
            <a:ext cx="5173211" cy="5386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1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Mappa mentale</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i="1" dirty="0" smtClean="0"/>
              <a:t>Commento alla Conversazione Clinica.</a:t>
            </a:r>
            <a:r>
              <a:rPr lang="it-IT" sz="2000" dirty="0" smtClean="0"/>
              <a:t/>
            </a:r>
            <a:br>
              <a:rPr lang="it-IT" sz="2000" dirty="0" smtClean="0"/>
            </a:br>
            <a:endParaRPr lang="it-IT" sz="2000" dirty="0"/>
          </a:p>
        </p:txBody>
      </p:sp>
      <p:sp>
        <p:nvSpPr>
          <p:cNvPr id="3" name="Segnaposto contenuto 2"/>
          <p:cNvSpPr>
            <a:spLocks noGrp="1"/>
          </p:cNvSpPr>
          <p:nvPr>
            <p:ph idx="1"/>
          </p:nvPr>
        </p:nvSpPr>
        <p:spPr/>
        <p:txBody>
          <a:bodyPr>
            <a:normAutofit fontScale="40000" lnSpcReduction="20000"/>
          </a:bodyPr>
          <a:lstStyle/>
          <a:p>
            <a:r>
              <a:rPr lang="it-IT" dirty="0" smtClean="0"/>
              <a:t>Le conoscenze spontanee degli allievi evidenziano un concetto di migrazione di stampo tradizionale in cui l’elemento qualificante è lo spostamento da un luogo all’altro: tale visione è di stampo riduttivo – meccanicistico in quanto impedisce di cogliere la complessità del fenomeno che mette in gioco un processo di trasformazione. La migrazione porta cambiamenti  non solo nei paesi di arrivo, ma anche in quelli di esodo ( come nota un’allieva) e non provoca mutamenti solo nei migranti ma anche negli autoctoni. Questa lettura dinamica e flessibile della migrazione sposta l’attenzione dalla </a:t>
            </a:r>
            <a:r>
              <a:rPr lang="it-IT" i="1" dirty="0" smtClean="0"/>
              <a:t>migrazione</a:t>
            </a:r>
            <a:r>
              <a:rPr lang="it-IT" dirty="0" smtClean="0"/>
              <a:t> come fenomeno  “esterno” “oggettivo” alla </a:t>
            </a:r>
            <a:r>
              <a:rPr lang="it-IT" i="1" dirty="0" smtClean="0"/>
              <a:t>migrazione </a:t>
            </a:r>
            <a:r>
              <a:rPr lang="it-IT" dirty="0" smtClean="0"/>
              <a:t>come una sorta di relazione tra noi e gli altri che mette in gioco i nostri comportamenti e le nostre modalità di sentire i problemi dei migranti. Un’attività di empatia a livello didattico tramite la lettura di storie di migranti-  italiani e non - favorisce una riflessione sui processi  di accoglienza e di dialogo in cui tutti sono impegnati, senza possibilità di spostare  le  proprie responsabilità  verso soggetti esterni.  Ogni cittadino deve chiedersi in che modo  e come  può contribuire nel suo piccolo a costruire una migliore  convivenza tra immigrati e autoctoni, iniziando dalla propria scuola e dal proprio quartiere. Si tratta di educare le nuove generazioni all’arte dell’incontro superando stereotipi e pregiudizi che inquinano la convivenza. Di qui una serie di attività di </a:t>
            </a:r>
            <a:r>
              <a:rPr lang="it-IT" dirty="0" err="1" smtClean="0"/>
              <a:t>role</a:t>
            </a:r>
            <a:r>
              <a:rPr lang="it-IT" dirty="0" smtClean="0"/>
              <a:t> - play, di  decentramento cognitivo ed affettivo possono essere utili a scardinare visioni distorte del fenomeno migratorio, spesso presentato come un’anomalia dai mass media. La pista aperta dall’allieva che parla del problema demografico può essere affrontato evidenziando come le nostre realtà stanno vivendo un calo demografico compensato dall’arrivo dei migranti con effetti positivi per la nostra stessa società occidentale. In realtà come attestano gli allievi, la migrazione è un fenomeno antico in cui gli uomini più che sfuggire ai pericoli ( come affermano i ragazzi)  hanno sempre cercato di dare una risposta ai propri bisogni. Oggi l’homo sapiens è un homo </a:t>
            </a:r>
            <a:r>
              <a:rPr lang="it-IT" dirty="0" err="1" smtClean="0"/>
              <a:t>migrans</a:t>
            </a:r>
            <a:r>
              <a:rPr lang="it-IT" dirty="0" smtClean="0"/>
              <a:t>  disposto a mettersi in gioco in una prospettiva di miglioramento della vita propria ed altrui e questa  speranza fa bene anche a noi autoctoni spesso  ingrigiti da una società consumistica e violenta. Gli allievi elencano una vasta gamma di cause della migrazione che va rinforzata a favore di una immagine non patetica del migrante: anche l’intellettuale emigra e si può migrare per motivi religiosi e culturali oltre che economici. Questa riflessione è già </a:t>
            </a:r>
            <a:r>
              <a:rPr lang="it-IT" i="1" dirty="0" smtClean="0"/>
              <a:t>in </a:t>
            </a:r>
            <a:r>
              <a:rPr lang="it-IT" i="1" dirty="0" err="1" smtClean="0"/>
              <a:t>nuce</a:t>
            </a:r>
            <a:r>
              <a:rPr lang="it-IT" dirty="0" smtClean="0"/>
              <a:t> nelle loro risposte che non si fermano alle cause della guerra, della povertà e della ricerca di lavoro ma citano anche questioni ambientali che possono riguardare i paesi ricchi del pianeta a dimostrazione che la migrazione è un fenomeno orami trasversale. </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857356" y="428604"/>
            <a:ext cx="595637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INDICAZIONE </a:t>
            </a:r>
            <a:r>
              <a:rPr kumimoji="0" lang="it-IT" sz="1200" b="1" i="0" u="none" strike="noStrike" cap="none" normalizeH="0" baseline="0" dirty="0" err="1" smtClean="0">
                <a:ln>
                  <a:noFill/>
                </a:ln>
                <a:solidFill>
                  <a:schemeClr val="tx1"/>
                </a:solidFill>
                <a:effectLst/>
                <a:latin typeface="Constantia" pitchFamily="18" charset="0"/>
                <a:ea typeface="Calibri" pitchFamily="34" charset="0"/>
                <a:cs typeface="Times New Roman" pitchFamily="18" charset="0"/>
              </a:rPr>
              <a:t>DI</a:t>
            </a:r>
            <a:r>
              <a:rPr kumimoji="0" lang="it-IT" sz="1200" b="1"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 LABORATORIO </a:t>
            </a:r>
            <a:endParaRPr kumimoji="0" lang="it-IT" sz="12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 Provate a estrapolare dal presente testo una Mappa Concettuale sulla Globalizzazione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ella 2"/>
          <p:cNvGraphicFramePr>
            <a:graphicFrameLocks noGrp="1"/>
          </p:cNvGraphicFramePr>
          <p:nvPr/>
        </p:nvGraphicFramePr>
        <p:xfrm>
          <a:off x="1524000" y="1602740"/>
          <a:ext cx="6096000" cy="3652520"/>
        </p:xfrm>
        <a:graphic>
          <a:graphicData uri="http://schemas.openxmlformats.org/drawingml/2006/table">
            <a:tbl>
              <a:tblPr/>
              <a:tblGrid>
                <a:gridCol w="6096000"/>
              </a:tblGrid>
              <a:tr h="3586029">
                <a:tc>
                  <a:txBody>
                    <a:bodyPr/>
                    <a:lstStyle/>
                    <a:p>
                      <a:pPr algn="ctr">
                        <a:lnSpc>
                          <a:spcPct val="115000"/>
                        </a:lnSpc>
                        <a:spcBef>
                          <a:spcPts val="1000"/>
                        </a:spcBef>
                        <a:spcAft>
                          <a:spcPts val="0"/>
                        </a:spcAft>
                      </a:pPr>
                      <a:r>
                        <a:rPr lang="it-IT" sz="1000" b="1" dirty="0">
                          <a:latin typeface="Calibri"/>
                          <a:ea typeface="Calibri"/>
                          <a:cs typeface="Times New Roman"/>
                        </a:rPr>
                        <a:t>GLOBALIZZAZIONE</a:t>
                      </a:r>
                      <a:endParaRPr lang="it-IT" sz="1000" dirty="0">
                        <a:latin typeface="Calibri"/>
                        <a:ea typeface="Calibri"/>
                        <a:cs typeface="Times New Roman"/>
                      </a:endParaRPr>
                    </a:p>
                    <a:p>
                      <a:pPr algn="ctr">
                        <a:lnSpc>
                          <a:spcPct val="115000"/>
                        </a:lnSpc>
                        <a:spcBef>
                          <a:spcPts val="1000"/>
                        </a:spcBef>
                        <a:spcAft>
                          <a:spcPts val="0"/>
                        </a:spcAft>
                      </a:pPr>
                      <a:r>
                        <a:rPr lang="it-IT" sz="1000" dirty="0">
                          <a:latin typeface="Calibri"/>
                          <a:ea typeface="Calibri"/>
                          <a:cs typeface="Times New Roman"/>
                        </a:rPr>
                        <a:t>=</a:t>
                      </a:r>
                    </a:p>
                    <a:p>
                      <a:pPr algn="ctr">
                        <a:lnSpc>
                          <a:spcPct val="115000"/>
                        </a:lnSpc>
                        <a:spcBef>
                          <a:spcPts val="1000"/>
                        </a:spcBef>
                        <a:spcAft>
                          <a:spcPts val="0"/>
                        </a:spcAft>
                      </a:pPr>
                      <a:r>
                        <a:rPr lang="it-IT" sz="1000" b="1" dirty="0">
                          <a:latin typeface="Calibri"/>
                          <a:ea typeface="Calibri"/>
                          <a:cs typeface="Times New Roman"/>
                        </a:rPr>
                        <a:t>PROGRESSIVA ESTENSIONE </a:t>
                      </a:r>
                      <a:endParaRPr lang="it-IT" sz="1000" dirty="0">
                        <a:latin typeface="Calibri"/>
                        <a:ea typeface="Calibri"/>
                        <a:cs typeface="Times New Roman"/>
                      </a:endParaRPr>
                    </a:p>
                    <a:p>
                      <a:pPr algn="ctr">
                        <a:lnSpc>
                          <a:spcPct val="115000"/>
                        </a:lnSpc>
                        <a:spcBef>
                          <a:spcPts val="1000"/>
                        </a:spcBef>
                        <a:spcAft>
                          <a:spcPts val="0"/>
                        </a:spcAft>
                      </a:pPr>
                      <a:r>
                        <a:rPr lang="it-IT" sz="1000" i="1" dirty="0">
                          <a:latin typeface="Calibri"/>
                          <a:ea typeface="Calibri"/>
                          <a:cs typeface="Times New Roman"/>
                        </a:rPr>
                        <a:t>                variabile nel tempo e nello spazio  </a:t>
                      </a:r>
                      <a:r>
                        <a:rPr lang="it-IT" sz="1000" b="1" dirty="0">
                          <a:highlight>
                            <a:srgbClr val="FFFF00"/>
                          </a:highlight>
                          <a:latin typeface="Calibri"/>
                          <a:ea typeface="Calibri"/>
                          <a:cs typeface="Times New Roman"/>
                        </a:rPr>
                        <a:t>(processualità)</a:t>
                      </a:r>
                      <a:endParaRPr lang="it-IT" sz="1000" dirty="0">
                        <a:latin typeface="Calibri"/>
                        <a:ea typeface="Calibri"/>
                        <a:cs typeface="Times New Roman"/>
                      </a:endParaRPr>
                    </a:p>
                    <a:p>
                      <a:pPr algn="ctr">
                        <a:lnSpc>
                          <a:spcPct val="115000"/>
                        </a:lnSpc>
                        <a:spcBef>
                          <a:spcPts val="1000"/>
                        </a:spcBef>
                        <a:spcAft>
                          <a:spcPts val="0"/>
                        </a:spcAft>
                      </a:pPr>
                      <a:r>
                        <a:rPr lang="it-IT" sz="1000" b="1" dirty="0">
                          <a:latin typeface="Calibri"/>
                          <a:ea typeface="Calibri"/>
                          <a:cs typeface="Times New Roman"/>
                        </a:rPr>
                        <a:t>di </a:t>
                      </a:r>
                      <a:endParaRPr lang="it-IT" sz="1000" dirty="0">
                        <a:latin typeface="Calibri"/>
                        <a:ea typeface="Calibri"/>
                        <a:cs typeface="Times New Roman"/>
                      </a:endParaRPr>
                    </a:p>
                    <a:p>
                      <a:pPr algn="ctr">
                        <a:lnSpc>
                          <a:spcPct val="115000"/>
                        </a:lnSpc>
                        <a:spcBef>
                          <a:spcPts val="1000"/>
                        </a:spcBef>
                        <a:spcAft>
                          <a:spcPts val="0"/>
                        </a:spcAft>
                      </a:pPr>
                      <a:r>
                        <a:rPr lang="it-IT" sz="1000" b="1" dirty="0">
                          <a:latin typeface="Calibri"/>
                          <a:ea typeface="Calibri"/>
                          <a:cs typeface="Times New Roman"/>
                        </a:rPr>
                        <a:t>RELAZIONI          </a:t>
                      </a:r>
                      <a:endParaRPr lang="it-IT" sz="1000" dirty="0">
                        <a:latin typeface="Calibri"/>
                        <a:ea typeface="Calibri"/>
                        <a:cs typeface="Times New Roman"/>
                      </a:endParaRPr>
                    </a:p>
                    <a:p>
                      <a:pPr>
                        <a:spcAft>
                          <a:spcPts val="0"/>
                        </a:spcAft>
                      </a:pPr>
                      <a:r>
                        <a:rPr lang="it-IT" sz="1000" dirty="0">
                          <a:latin typeface="Calibri"/>
                          <a:ea typeface="Calibri"/>
                          <a:cs typeface="Times New Roman"/>
                        </a:rPr>
                        <a:t>                                                              </a:t>
                      </a:r>
                      <a:r>
                        <a:rPr lang="it-IT" sz="1000" b="1" dirty="0">
                          <a:latin typeface="Calibri"/>
                          <a:ea typeface="Calibri"/>
                          <a:cs typeface="Times New Roman"/>
                        </a:rPr>
                        <a:t>SOCIALI , COMMERCIALI E FINANZIARIE , CULTURALI  </a:t>
                      </a:r>
                      <a:endParaRPr lang="it-IT" sz="1000" dirty="0">
                        <a:latin typeface="Calibri"/>
                        <a:ea typeface="Calibri"/>
                        <a:cs typeface="Times New Roman"/>
                      </a:endParaRPr>
                    </a:p>
                    <a:p>
                      <a:pPr algn="ctr">
                        <a:lnSpc>
                          <a:spcPct val="115000"/>
                        </a:lnSpc>
                        <a:spcBef>
                          <a:spcPts val="1000"/>
                        </a:spcBef>
                        <a:spcAft>
                          <a:spcPts val="0"/>
                        </a:spcAft>
                      </a:pPr>
                      <a:r>
                        <a:rPr lang="it-IT" sz="1000" b="1" dirty="0">
                          <a:latin typeface="Calibri"/>
                          <a:ea typeface="Calibri"/>
                          <a:cs typeface="Times New Roman"/>
                        </a:rPr>
                        <a:t>DA UN AMBITO LOCALE O REGIONALE AD UN AMBITO MONDIALE </a:t>
                      </a:r>
                      <a:r>
                        <a:rPr lang="it-IT" sz="1000" b="1" dirty="0">
                          <a:highlight>
                            <a:srgbClr val="FFFF00"/>
                          </a:highlight>
                          <a:latin typeface="Calibri"/>
                          <a:ea typeface="Calibri"/>
                          <a:cs typeface="Times New Roman"/>
                        </a:rPr>
                        <a:t>( transcalarità)</a:t>
                      </a:r>
                      <a:endParaRPr lang="it-IT" sz="1000" dirty="0">
                        <a:latin typeface="Calibri"/>
                        <a:ea typeface="Calibri"/>
                        <a:cs typeface="Times New Roman"/>
                      </a:endParaRPr>
                    </a:p>
                    <a:p>
                      <a:pPr algn="ctr">
                        <a:lnSpc>
                          <a:spcPct val="115000"/>
                        </a:lnSpc>
                        <a:spcBef>
                          <a:spcPts val="1000"/>
                        </a:spcBef>
                        <a:spcAft>
                          <a:spcPts val="0"/>
                        </a:spcAft>
                      </a:pPr>
                      <a:r>
                        <a:rPr lang="it-IT" sz="1000" i="1" dirty="0">
                          <a:latin typeface="Calibri"/>
                          <a:ea typeface="Calibri"/>
                          <a:cs typeface="Times New Roman"/>
                        </a:rPr>
                        <a:t>basati su </a:t>
                      </a:r>
                      <a:endParaRPr lang="it-IT" sz="1000" dirty="0">
                        <a:latin typeface="Calibri"/>
                        <a:ea typeface="Calibri"/>
                        <a:cs typeface="Times New Roman"/>
                      </a:endParaRPr>
                    </a:p>
                    <a:p>
                      <a:pPr algn="ctr">
                        <a:lnSpc>
                          <a:spcPct val="115000"/>
                        </a:lnSpc>
                        <a:spcBef>
                          <a:spcPts val="1000"/>
                        </a:spcBef>
                        <a:spcAft>
                          <a:spcPts val="0"/>
                        </a:spcAft>
                      </a:pPr>
                      <a:r>
                        <a:rPr lang="it-IT" sz="1000" b="1" dirty="0">
                          <a:latin typeface="Calibri"/>
                          <a:ea typeface="Calibri"/>
                          <a:cs typeface="Times New Roman"/>
                        </a:rPr>
                        <a:t>                                           RAPPORTI </a:t>
                      </a:r>
                      <a:r>
                        <a:rPr lang="it-IT" sz="1000" b="1" dirty="0" err="1">
                          <a:latin typeface="Calibri"/>
                          <a:ea typeface="Calibri"/>
                          <a:cs typeface="Times New Roman"/>
                        </a:rPr>
                        <a:t>DI</a:t>
                      </a:r>
                      <a:r>
                        <a:rPr lang="it-IT" sz="1000" b="1" dirty="0">
                          <a:latin typeface="Calibri"/>
                          <a:ea typeface="Calibri"/>
                          <a:cs typeface="Times New Roman"/>
                        </a:rPr>
                        <a:t> INTERDTIPENDENZA TRA ETNIE e POPOLI  </a:t>
                      </a:r>
                      <a:r>
                        <a:rPr lang="it-IT" sz="1000" b="1" dirty="0">
                          <a:highlight>
                            <a:srgbClr val="FFFF00"/>
                          </a:highlight>
                          <a:latin typeface="Calibri"/>
                          <a:ea typeface="Calibri"/>
                          <a:cs typeface="Times New Roman"/>
                        </a:rPr>
                        <a:t>(interdipendenza)</a:t>
                      </a:r>
                      <a:endParaRPr lang="it-IT" sz="1000" dirty="0">
                        <a:latin typeface="Calibri"/>
                        <a:ea typeface="Calibri"/>
                        <a:cs typeface="Times New Roman"/>
                      </a:endParaRPr>
                    </a:p>
                    <a:p>
                      <a:pPr algn="ctr">
                        <a:lnSpc>
                          <a:spcPct val="115000"/>
                        </a:lnSpc>
                        <a:spcBef>
                          <a:spcPts val="1000"/>
                        </a:spcBef>
                        <a:spcAft>
                          <a:spcPts val="0"/>
                        </a:spcAft>
                      </a:pPr>
                      <a:r>
                        <a:rPr lang="it-IT" sz="1000" dirty="0">
                          <a:latin typeface="Calibri"/>
                          <a:ea typeface="Calibri"/>
                          <a:cs typeface="Times New Roman"/>
                        </a:rPr>
                        <a:t> con effetti su</a:t>
                      </a:r>
                    </a:p>
                    <a:p>
                      <a:pPr>
                        <a:lnSpc>
                          <a:spcPct val="115000"/>
                        </a:lnSpc>
                        <a:spcBef>
                          <a:spcPts val="1000"/>
                        </a:spcBef>
                        <a:spcAft>
                          <a:spcPts val="0"/>
                        </a:spcAft>
                      </a:pPr>
                      <a:r>
                        <a:rPr lang="it-IT" sz="1000" dirty="0">
                          <a:latin typeface="Calibri"/>
                          <a:ea typeface="Calibri"/>
                          <a:cs typeface="Times New Roman"/>
                        </a:rPr>
                        <a:t> </a:t>
                      </a:r>
                      <a:r>
                        <a:rPr lang="it-IT" sz="1000" b="1" dirty="0">
                          <a:latin typeface="Calibri"/>
                          <a:ea typeface="Calibri"/>
                          <a:cs typeface="Times New Roman"/>
                        </a:rPr>
                        <a:t>ANTROPOLOGIA/ DEMOGRAFIA                    SOSTENIBILITÀ/HABITAT                              ECONOMIA/ BENE COMUNE</a:t>
                      </a:r>
                      <a:endParaRPr lang="it-IT" sz="1000" dirty="0">
                        <a:latin typeface="Calibri"/>
                        <a:ea typeface="Calibri"/>
                        <a:cs typeface="Times New Roman"/>
                      </a:endParaRPr>
                    </a:p>
                    <a:p>
                      <a:pPr algn="ctr">
                        <a:lnSpc>
                          <a:spcPct val="115000"/>
                        </a:lnSpc>
                        <a:spcBef>
                          <a:spcPts val="1000"/>
                        </a:spcBef>
                        <a:spcAft>
                          <a:spcPts val="0"/>
                        </a:spcAft>
                      </a:pPr>
                      <a:r>
                        <a:rPr lang="it-IT" sz="1000" b="1" dirty="0">
                          <a:latin typeface="Calibri"/>
                          <a:ea typeface="Calibri"/>
                          <a:cs typeface="Times New Roman"/>
                        </a:rPr>
                        <a:t>                                                                                                                                              </a:t>
                      </a:r>
                      <a:r>
                        <a:rPr lang="it-IT" sz="1000" b="1" dirty="0" smtClean="0">
                          <a:latin typeface="Calibri"/>
                          <a:ea typeface="Calibri"/>
                          <a:cs typeface="Times New Roman"/>
                        </a:rPr>
                        <a:t>  </a:t>
                      </a:r>
                      <a:r>
                        <a:rPr lang="it-IT" sz="1000" b="1" dirty="0">
                          <a:highlight>
                            <a:srgbClr val="FFFF00"/>
                          </a:highlight>
                          <a:latin typeface="Calibri"/>
                          <a:ea typeface="Calibri"/>
                          <a:cs typeface="Times New Roman"/>
                        </a:rPr>
                        <a:t>( </a:t>
                      </a:r>
                      <a:r>
                        <a:rPr lang="it-IT" sz="1000" b="1" dirty="0" smtClean="0">
                          <a:highlight>
                            <a:srgbClr val="FFFF00"/>
                          </a:highlight>
                          <a:latin typeface="Calibri"/>
                          <a:ea typeface="Calibri"/>
                          <a:cs typeface="Times New Roman"/>
                        </a:rPr>
                        <a:t>visione  </a:t>
                      </a:r>
                      <a:r>
                        <a:rPr lang="it-IT" sz="1000" b="1" dirty="0">
                          <a:highlight>
                            <a:srgbClr val="FFFF00"/>
                          </a:highlight>
                          <a:latin typeface="Calibri"/>
                          <a:ea typeface="Calibri"/>
                          <a:cs typeface="Times New Roman"/>
                        </a:rPr>
                        <a:t>olistica/ decentramento)</a:t>
                      </a:r>
                      <a:r>
                        <a:rPr lang="it-IT" sz="1000" b="1" dirty="0">
                          <a:latin typeface="Calibri"/>
                          <a:ea typeface="Calibri"/>
                          <a:cs typeface="Times New Roman"/>
                        </a:rPr>
                        <a:t> </a:t>
                      </a:r>
                      <a:endParaRPr lang="it-IT" sz="1000" dirty="0">
                        <a:latin typeface="Calibri"/>
                        <a:ea typeface="Calibri"/>
                        <a:cs typeface="Times New Roman"/>
                      </a:endParaRP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6"/>
            <a:ext cx="8229600" cy="5768997"/>
          </a:xfrm>
        </p:spPr>
        <p:txBody>
          <a:bodyPr>
            <a:normAutofit fontScale="70000" lnSpcReduction="20000"/>
          </a:bodyPr>
          <a:lstStyle/>
          <a:p>
            <a:pPr>
              <a:buNone/>
            </a:pPr>
            <a:r>
              <a:rPr lang="it-IT" u="sng" dirty="0" smtClean="0"/>
              <a:t>Matrice cognitiva ( ciò che sanno)</a:t>
            </a:r>
          </a:p>
          <a:p>
            <a:r>
              <a:rPr lang="it-IT" dirty="0" smtClean="0"/>
              <a:t>La migrazione è uno spostamento</a:t>
            </a:r>
          </a:p>
          <a:p>
            <a:r>
              <a:rPr lang="it-IT" dirty="0" smtClean="0"/>
              <a:t>Le cause delle migrazioni sono molteplici</a:t>
            </a:r>
          </a:p>
          <a:p>
            <a:r>
              <a:rPr lang="it-IT" dirty="0" smtClean="0"/>
              <a:t>La migrazione si connette al fenomeno demografico</a:t>
            </a:r>
          </a:p>
          <a:p>
            <a:r>
              <a:rPr lang="it-IT" dirty="0" smtClean="0"/>
              <a:t>La migrazione è nata con l’ominazione e il popolamento della terra.</a:t>
            </a:r>
          </a:p>
          <a:p>
            <a:pPr>
              <a:buNone/>
            </a:pPr>
            <a:r>
              <a:rPr lang="it-IT" dirty="0" smtClean="0"/>
              <a:t> </a:t>
            </a:r>
          </a:p>
          <a:p>
            <a:pPr>
              <a:buNone/>
            </a:pPr>
            <a:endParaRPr lang="it-IT" dirty="0" smtClean="0"/>
          </a:p>
          <a:p>
            <a:pPr>
              <a:buNone/>
            </a:pPr>
            <a:endParaRPr lang="it-IT" dirty="0" smtClean="0"/>
          </a:p>
          <a:p>
            <a:pPr>
              <a:buNone/>
            </a:pPr>
            <a:r>
              <a:rPr lang="it-IT" u="sng" dirty="0" smtClean="0"/>
              <a:t>Compito di apprendimento ( ciò che non sanno) </a:t>
            </a:r>
          </a:p>
          <a:p>
            <a:r>
              <a:rPr lang="it-IT" dirty="0" smtClean="0"/>
              <a:t>La migrazione mette in gioco una serie di relazioni e interdipendenze.</a:t>
            </a:r>
          </a:p>
          <a:p>
            <a:r>
              <a:rPr lang="it-IT" dirty="0" smtClean="0"/>
              <a:t>Le cause delle migrazioni caratterizzano anche i paesi ricchi</a:t>
            </a:r>
          </a:p>
          <a:p>
            <a:r>
              <a:rPr lang="it-IT" dirty="0" smtClean="0"/>
              <a:t>La migrazione provoca cambiamenti sia nel paese di esodo che di arrivo</a:t>
            </a:r>
          </a:p>
          <a:p>
            <a:r>
              <a:rPr lang="it-IT" dirty="0" smtClean="0"/>
              <a:t>La migrazione provoca trasformazioni non solo al migrante ma anche all’autoctono</a:t>
            </a:r>
          </a:p>
          <a:p>
            <a:r>
              <a:rPr lang="it-IT" dirty="0" smtClean="0"/>
              <a:t>L’homo sapiens dei nostri giorni è migrante.</a:t>
            </a:r>
          </a:p>
          <a:p>
            <a:pPr>
              <a:buNone/>
            </a:pPr>
            <a:endParaRPr lang="it-IT" dirty="0" smtClean="0"/>
          </a:p>
          <a:p>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Rete Concettuale </a:t>
            </a:r>
            <a:endParaRPr lang="it-IT" dirty="0"/>
          </a:p>
        </p:txBody>
      </p:sp>
      <p:graphicFrame>
        <p:nvGraphicFramePr>
          <p:cNvPr id="7" name="Tabella 6"/>
          <p:cNvGraphicFramePr>
            <a:graphicFrameLocks noGrp="1"/>
          </p:cNvGraphicFramePr>
          <p:nvPr/>
        </p:nvGraphicFramePr>
        <p:xfrm>
          <a:off x="1000100" y="1643050"/>
          <a:ext cx="7786742" cy="4929222"/>
        </p:xfrm>
        <a:graphic>
          <a:graphicData uri="http://schemas.openxmlformats.org/drawingml/2006/table">
            <a:tbl>
              <a:tblPr/>
              <a:tblGrid>
                <a:gridCol w="7786742"/>
              </a:tblGrid>
              <a:tr h="4929222">
                <a:tc>
                  <a:txBody>
                    <a:bodyPr/>
                    <a:lstStyle/>
                    <a:p>
                      <a:pPr marL="0" algn="ctr" defTabSz="914400" rtl="0" eaLnBrk="1" latinLnBrk="0" hangingPunct="1">
                        <a:lnSpc>
                          <a:spcPct val="115000"/>
                        </a:lnSpc>
                        <a:spcAft>
                          <a:spcPts val="0"/>
                        </a:spcAft>
                      </a:pPr>
                      <a:r>
                        <a:rPr lang="it-IT" sz="2000" kern="1200" dirty="0" smtClean="0">
                          <a:solidFill>
                            <a:schemeClr val="tx1"/>
                          </a:solidFill>
                          <a:latin typeface="Calibri"/>
                          <a:ea typeface="+mn-ea"/>
                          <a:cs typeface="+mn-cs"/>
                        </a:rPr>
                        <a:t>MIGRAZIONE</a:t>
                      </a:r>
                    </a:p>
                    <a:p>
                      <a:pPr algn="ctr">
                        <a:lnSpc>
                          <a:spcPct val="115000"/>
                        </a:lnSpc>
                        <a:spcAft>
                          <a:spcPts val="0"/>
                        </a:spcAft>
                      </a:pPr>
                      <a:r>
                        <a:rPr lang="it-IT" sz="2000" kern="1200" dirty="0" smtClean="0">
                          <a:solidFill>
                            <a:schemeClr val="tx1"/>
                          </a:solidFill>
                          <a:latin typeface="Calibri"/>
                          <a:ea typeface="+mn-ea"/>
                          <a:cs typeface="+mn-cs"/>
                        </a:rPr>
                        <a:t>=</a:t>
                      </a:r>
                    </a:p>
                    <a:p>
                      <a:pPr algn="ctr">
                        <a:lnSpc>
                          <a:spcPct val="115000"/>
                        </a:lnSpc>
                        <a:spcAft>
                          <a:spcPts val="0"/>
                        </a:spcAft>
                      </a:pPr>
                      <a:endParaRPr lang="it-IT" sz="1000" b="1" dirty="0" smtClean="0">
                        <a:latin typeface="Calibri"/>
                        <a:cs typeface="Times New Roman"/>
                      </a:endParaRPr>
                    </a:p>
                    <a:p>
                      <a:pPr algn="ctr">
                        <a:lnSpc>
                          <a:spcPct val="115000"/>
                        </a:lnSpc>
                        <a:spcAft>
                          <a:spcPts val="0"/>
                        </a:spcAft>
                      </a:pPr>
                      <a:r>
                        <a:rPr lang="it-IT" sz="2000" dirty="0" smtClean="0">
                          <a:latin typeface="Calibri"/>
                        </a:rPr>
                        <a:t>RELAZIONE  </a:t>
                      </a:r>
                      <a:r>
                        <a:rPr lang="it-IT" sz="2000" dirty="0" smtClean="0">
                          <a:latin typeface="+mn-lt"/>
                        </a:rPr>
                        <a:t>tra MIGRANTI E AUTOCTONI</a:t>
                      </a:r>
                      <a:endParaRPr lang="it-IT" sz="2000" dirty="0" smtClean="0">
                        <a:latin typeface="Calibri"/>
                      </a:endParaRPr>
                    </a:p>
                    <a:p>
                      <a:pPr algn="ctr">
                        <a:lnSpc>
                          <a:spcPct val="115000"/>
                        </a:lnSpc>
                        <a:spcAft>
                          <a:spcPts val="0"/>
                        </a:spcAft>
                      </a:pPr>
                      <a:r>
                        <a:rPr lang="it-IT" sz="2000" i="1" dirty="0" smtClean="0">
                          <a:latin typeface="+mn-lt"/>
                        </a:rPr>
                        <a:t>variabile nel tempo e nello spazio</a:t>
                      </a:r>
                    </a:p>
                    <a:p>
                      <a:pPr algn="ctr"/>
                      <a:r>
                        <a:rPr lang="it-IT" sz="2000" dirty="0" smtClean="0">
                          <a:latin typeface="Calibri"/>
                        </a:rPr>
                        <a:t>per</a:t>
                      </a:r>
                    </a:p>
                    <a:p>
                      <a:pPr algn="ctr"/>
                      <a:r>
                        <a:rPr lang="it-IT" sz="2000" dirty="0" smtClean="0">
                          <a:latin typeface="Calibri"/>
                        </a:rPr>
                        <a:t>MOTIVI DIVERSI</a:t>
                      </a:r>
                    </a:p>
                    <a:p>
                      <a:pPr algn="ctr"/>
                      <a:r>
                        <a:rPr lang="it-IT" sz="2000" dirty="0" smtClean="0">
                          <a:latin typeface="Calibri"/>
                        </a:rPr>
                        <a:t> con</a:t>
                      </a:r>
                    </a:p>
                    <a:p>
                      <a:pPr algn="ctr"/>
                      <a:r>
                        <a:rPr lang="it-IT" sz="2000" dirty="0" smtClean="0">
                          <a:latin typeface="Calibri"/>
                        </a:rPr>
                        <a:t> </a:t>
                      </a:r>
                      <a:r>
                        <a:rPr lang="it-IT" sz="2000" dirty="0">
                          <a:latin typeface="Calibri"/>
                        </a:rPr>
                        <a:t>EFFETTI </a:t>
                      </a:r>
                      <a:r>
                        <a:rPr lang="it-IT" sz="2000" dirty="0" err="1">
                          <a:latin typeface="Calibri"/>
                        </a:rPr>
                        <a:t>DI</a:t>
                      </a:r>
                      <a:r>
                        <a:rPr lang="it-IT" sz="2000" dirty="0">
                          <a:latin typeface="Calibri"/>
                        </a:rPr>
                        <a:t> INTERDIPENDENZA </a:t>
                      </a:r>
                      <a:endParaRPr lang="it-IT" sz="2000" dirty="0" smtClean="0">
                        <a:latin typeface="Calibri"/>
                      </a:endParaRPr>
                    </a:p>
                    <a:p>
                      <a:pPr algn="ctr"/>
                      <a:r>
                        <a:rPr lang="it-IT" sz="2000" dirty="0" smtClean="0">
                          <a:latin typeface="Calibri"/>
                        </a:rPr>
                        <a:t>  tra</a:t>
                      </a:r>
                    </a:p>
                    <a:p>
                      <a:pPr algn="ctr"/>
                      <a:r>
                        <a:rPr lang="it-IT" sz="2000" dirty="0" smtClean="0">
                          <a:latin typeface="Calibri"/>
                        </a:rPr>
                        <a:t>PAESI </a:t>
                      </a:r>
                      <a:r>
                        <a:rPr lang="it-IT" sz="2000" dirty="0" err="1">
                          <a:latin typeface="Calibri"/>
                        </a:rPr>
                        <a:t>DI</a:t>
                      </a:r>
                      <a:r>
                        <a:rPr lang="it-IT" sz="2000" dirty="0">
                          <a:latin typeface="Calibri"/>
                        </a:rPr>
                        <a:t> ESODO E </a:t>
                      </a:r>
                      <a:r>
                        <a:rPr lang="it-IT" sz="2000" dirty="0" smtClean="0">
                          <a:latin typeface="Calibri"/>
                        </a:rPr>
                        <a:t>PAESI </a:t>
                      </a:r>
                      <a:r>
                        <a:rPr lang="it-IT" sz="2000" dirty="0" err="1" smtClean="0">
                          <a:latin typeface="Calibri"/>
                        </a:rPr>
                        <a:t>DI</a:t>
                      </a:r>
                      <a:r>
                        <a:rPr lang="it-IT" sz="2000" dirty="0" smtClean="0">
                          <a:latin typeface="Calibri"/>
                        </a:rPr>
                        <a:t> </a:t>
                      </a:r>
                      <a:r>
                        <a:rPr lang="it-IT" sz="2000" dirty="0">
                          <a:latin typeface="Calibri"/>
                        </a:rPr>
                        <a:t>ARRIVO </a:t>
                      </a:r>
                    </a:p>
                  </a:txBody>
                  <a:tcPr marL="27657" marR="27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arentesi quadra aperta 8"/>
          <p:cNvSpPr/>
          <p:nvPr/>
        </p:nvSpPr>
        <p:spPr>
          <a:xfrm>
            <a:off x="6000760" y="3286124"/>
            <a:ext cx="357190" cy="71438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 name="CasellaDiTesto 9"/>
          <p:cNvSpPr txBox="1"/>
          <p:nvPr/>
        </p:nvSpPr>
        <p:spPr>
          <a:xfrm>
            <a:off x="6429388" y="3286124"/>
            <a:ext cx="1285884" cy="646331"/>
          </a:xfrm>
          <a:prstGeom prst="rect">
            <a:avLst/>
          </a:prstGeom>
          <a:noFill/>
        </p:spPr>
        <p:txBody>
          <a:bodyPr wrap="square" rtlCol="0">
            <a:spAutoFit/>
          </a:bodyPr>
          <a:lstStyle/>
          <a:p>
            <a:r>
              <a:rPr lang="it-IT" sz="900" dirty="0" smtClean="0"/>
              <a:t>Cause migrazione </a:t>
            </a:r>
          </a:p>
          <a:p>
            <a:r>
              <a:rPr lang="it-IT" sz="900" dirty="0" smtClean="0"/>
              <a:t>Forme di accoglienza</a:t>
            </a:r>
          </a:p>
          <a:p>
            <a:r>
              <a:rPr lang="it-IT" sz="900" dirty="0" smtClean="0"/>
              <a:t>Leggi</a:t>
            </a:r>
          </a:p>
          <a:p>
            <a:r>
              <a:rPr lang="it-IT" sz="900" dirty="0" smtClean="0"/>
              <a:t> Cultura </a:t>
            </a:r>
          </a:p>
        </p:txBody>
      </p:sp>
      <p:sp>
        <p:nvSpPr>
          <p:cNvPr id="11" name="Parentesi quadra aperta 10"/>
          <p:cNvSpPr/>
          <p:nvPr/>
        </p:nvSpPr>
        <p:spPr>
          <a:xfrm>
            <a:off x="6643702" y="4071942"/>
            <a:ext cx="214314" cy="64294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 name="CasellaDiTesto 11"/>
          <p:cNvSpPr txBox="1"/>
          <p:nvPr/>
        </p:nvSpPr>
        <p:spPr>
          <a:xfrm>
            <a:off x="6858016" y="4143380"/>
            <a:ext cx="1143008" cy="507831"/>
          </a:xfrm>
          <a:prstGeom prst="rect">
            <a:avLst/>
          </a:prstGeom>
          <a:noFill/>
        </p:spPr>
        <p:txBody>
          <a:bodyPr wrap="square" rtlCol="0">
            <a:spAutoFit/>
          </a:bodyPr>
          <a:lstStyle/>
          <a:p>
            <a:r>
              <a:rPr lang="it-IT" sz="900" dirty="0" smtClean="0"/>
              <a:t>Sociali</a:t>
            </a:r>
          </a:p>
          <a:p>
            <a:r>
              <a:rPr lang="it-IT" sz="900" dirty="0" smtClean="0"/>
              <a:t>Ambientali Economici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2844" y="357166"/>
            <a:ext cx="4572000" cy="5909310"/>
          </a:xfrm>
          <a:prstGeom prst="rect">
            <a:avLst/>
          </a:prstGeom>
        </p:spPr>
        <p:txBody>
          <a:bodyPr>
            <a:spAutoFit/>
          </a:bodyPr>
          <a:lstStyle/>
          <a:p>
            <a:pPr algn="ctr"/>
            <a:r>
              <a:rPr lang="it-IT" dirty="0" smtClean="0"/>
              <a:t>Questa mappa è in uso nella mia </a:t>
            </a:r>
            <a:r>
              <a:rPr lang="it-IT" dirty="0" err="1" smtClean="0"/>
              <a:t>UdL</a:t>
            </a:r>
            <a:r>
              <a:rPr lang="it-IT" dirty="0" smtClean="0"/>
              <a:t> di storia: Educazione</a:t>
            </a:r>
          </a:p>
          <a:p>
            <a:r>
              <a:rPr lang="it-IT" dirty="0" smtClean="0"/>
              <a:t>Verso sé</a:t>
            </a:r>
          </a:p>
          <a:p>
            <a:r>
              <a:rPr lang="it-IT" dirty="0" smtClean="0"/>
              <a:t>altri</a:t>
            </a:r>
          </a:p>
          <a:p>
            <a:pPr algn="ctr"/>
            <a:r>
              <a:rPr lang="it-IT" b="1" dirty="0" smtClean="0"/>
              <a:t>EDUCAZIONE</a:t>
            </a:r>
          </a:p>
          <a:p>
            <a:pPr algn="ctr"/>
            <a:r>
              <a:rPr lang="it-IT" dirty="0" smtClean="0"/>
              <a:t>=</a:t>
            </a:r>
          </a:p>
          <a:p>
            <a:pPr algn="ctr"/>
            <a:r>
              <a:rPr lang="it-IT" b="1" dirty="0" smtClean="0"/>
              <a:t>relazione</a:t>
            </a:r>
          </a:p>
          <a:p>
            <a:pPr algn="ctr"/>
            <a:r>
              <a:rPr lang="it-IT" dirty="0" smtClean="0"/>
              <a:t>finalizzata a</a:t>
            </a:r>
          </a:p>
          <a:p>
            <a:pPr algn="ctr"/>
            <a:r>
              <a:rPr lang="it-IT" b="1" dirty="0" smtClean="0"/>
              <a:t>sviluppo/ formazione/ trasmissione/</a:t>
            </a:r>
          </a:p>
          <a:p>
            <a:pPr algn="ctr"/>
            <a:r>
              <a:rPr lang="it-IT" dirty="0" smtClean="0"/>
              <a:t>di</a:t>
            </a:r>
          </a:p>
          <a:p>
            <a:pPr algn="ctr"/>
            <a:r>
              <a:rPr lang="it-IT" b="1" dirty="0" smtClean="0"/>
              <a:t>conoscenze e facoltà mentali, sociali, comportamentali</a:t>
            </a:r>
          </a:p>
          <a:p>
            <a:pPr algn="ctr"/>
            <a:r>
              <a:rPr lang="it-IT" dirty="0" smtClean="0"/>
              <a:t>variabile</a:t>
            </a:r>
          </a:p>
          <a:p>
            <a:pPr algn="ctr"/>
            <a:r>
              <a:rPr lang="it-IT" dirty="0" smtClean="0"/>
              <a:t>nel tempo nello spazio</a:t>
            </a:r>
          </a:p>
          <a:p>
            <a:pPr algn="ctr"/>
            <a:r>
              <a:rPr lang="it-IT" dirty="0" smtClean="0"/>
              <a:t>tra culture</a:t>
            </a:r>
          </a:p>
          <a:p>
            <a:pPr algn="ctr"/>
            <a:r>
              <a:rPr lang="it-IT" dirty="0" smtClean="0"/>
              <a:t>In modo</a:t>
            </a:r>
          </a:p>
          <a:p>
            <a:pPr algn="ctr"/>
            <a:r>
              <a:rPr lang="it-IT" b="1" dirty="0" smtClean="0"/>
              <a:t>formale informale consapevole inconsapevole</a:t>
            </a:r>
          </a:p>
          <a:p>
            <a:pPr algn="ctr"/>
            <a:r>
              <a:rPr lang="it-IT" dirty="0" smtClean="0"/>
              <a:t>per</a:t>
            </a:r>
          </a:p>
          <a:p>
            <a:pPr algn="ctr"/>
            <a:r>
              <a:rPr lang="it-IT" b="1" dirty="0" smtClean="0"/>
              <a:t>formare</a:t>
            </a:r>
          </a:p>
          <a:p>
            <a:pPr algn="ctr"/>
            <a:r>
              <a:rPr lang="it-IT" b="1" dirty="0" smtClean="0"/>
              <a:t>il cittadino responsabile</a:t>
            </a:r>
          </a:p>
          <a:p>
            <a:pPr algn="ctr"/>
            <a:r>
              <a:rPr lang="it-IT" dirty="0" smtClean="0"/>
              <a:t>da: Isabella Bruni</a:t>
            </a:r>
            <a:endParaRPr lang="it-IT" dirty="0"/>
          </a:p>
        </p:txBody>
      </p:sp>
      <p:sp>
        <p:nvSpPr>
          <p:cNvPr id="5" name="Rettangolo 4"/>
          <p:cNvSpPr/>
          <p:nvPr/>
        </p:nvSpPr>
        <p:spPr>
          <a:xfrm>
            <a:off x="4786314" y="571480"/>
            <a:ext cx="4214842" cy="5857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000" dirty="0" smtClean="0"/>
              <a:t>Verso sé</a:t>
            </a:r>
          </a:p>
          <a:p>
            <a:r>
              <a:rPr lang="it-IT" sz="1000" dirty="0" smtClean="0"/>
              <a:t> </a:t>
            </a:r>
          </a:p>
          <a:p>
            <a:r>
              <a:rPr lang="it-IT" sz="1000" dirty="0" smtClean="0"/>
              <a:t>altri</a:t>
            </a:r>
          </a:p>
          <a:p>
            <a:pPr algn="ctr"/>
            <a:r>
              <a:rPr lang="it-IT" sz="1000" b="1" dirty="0" smtClean="0"/>
              <a:t>EDUCAZIONE</a:t>
            </a:r>
            <a:endParaRPr lang="it-IT" sz="1000" dirty="0" smtClean="0"/>
          </a:p>
          <a:p>
            <a:pPr algn="ctr"/>
            <a:r>
              <a:rPr lang="it-IT" sz="1000" b="1" dirty="0" smtClean="0"/>
              <a:t> </a:t>
            </a:r>
            <a:endParaRPr lang="it-IT" sz="1000" dirty="0" smtClean="0"/>
          </a:p>
          <a:p>
            <a:pPr algn="ctr"/>
            <a:r>
              <a:rPr lang="it-IT" sz="1000" dirty="0" smtClean="0"/>
              <a:t>=</a:t>
            </a:r>
          </a:p>
          <a:p>
            <a:pPr algn="ctr"/>
            <a:r>
              <a:rPr lang="it-IT" sz="1000" dirty="0" smtClean="0"/>
              <a:t> </a:t>
            </a:r>
          </a:p>
          <a:p>
            <a:pPr algn="ctr"/>
            <a:r>
              <a:rPr lang="it-IT" sz="1000" b="1" dirty="0" smtClean="0"/>
              <a:t>RELAZIONE</a:t>
            </a:r>
            <a:endParaRPr lang="it-IT" sz="1000" dirty="0" smtClean="0"/>
          </a:p>
          <a:p>
            <a:pPr algn="ctr"/>
            <a:r>
              <a:rPr lang="it-IT" b="1" dirty="0" smtClean="0"/>
              <a:t> </a:t>
            </a:r>
            <a:endParaRPr lang="it-IT" dirty="0" smtClean="0"/>
          </a:p>
          <a:p>
            <a:pPr algn="ctr"/>
            <a:r>
              <a:rPr lang="it-IT" sz="900" i="1" dirty="0" smtClean="0"/>
              <a:t>variabile</a:t>
            </a:r>
            <a:endParaRPr lang="it-IT" sz="900" dirty="0" smtClean="0"/>
          </a:p>
          <a:p>
            <a:pPr algn="ctr"/>
            <a:r>
              <a:rPr lang="it-IT" sz="900" i="1" dirty="0" smtClean="0"/>
              <a:t>nel tempo nello spazio</a:t>
            </a:r>
            <a:endParaRPr lang="it-IT" sz="900" dirty="0" smtClean="0"/>
          </a:p>
          <a:p>
            <a:pPr algn="ctr"/>
            <a:r>
              <a:rPr lang="it-IT" sz="900" i="1" dirty="0" smtClean="0"/>
              <a:t> </a:t>
            </a:r>
            <a:endParaRPr lang="it-IT" sz="900" dirty="0" smtClean="0"/>
          </a:p>
          <a:p>
            <a:pPr algn="ctr"/>
            <a:r>
              <a:rPr lang="it-IT" sz="900" dirty="0" smtClean="0"/>
              <a:t>caratterizzata  da </a:t>
            </a:r>
          </a:p>
          <a:p>
            <a:pPr algn="ctr"/>
            <a:r>
              <a:rPr lang="it-IT" sz="900" b="1" dirty="0" smtClean="0"/>
              <a:t> </a:t>
            </a:r>
            <a:endParaRPr lang="it-IT" sz="900" dirty="0" smtClean="0"/>
          </a:p>
          <a:p>
            <a:pPr algn="ctr"/>
            <a:r>
              <a:rPr lang="it-IT" sz="900" b="1" dirty="0" smtClean="0"/>
              <a:t>COCOSTRUZIONE </a:t>
            </a:r>
            <a:endParaRPr lang="it-IT" sz="900" dirty="0" smtClean="0"/>
          </a:p>
          <a:p>
            <a:pPr algn="ctr"/>
            <a:r>
              <a:rPr lang="it-IT" sz="900" dirty="0" smtClean="0"/>
              <a:t> </a:t>
            </a:r>
          </a:p>
          <a:p>
            <a:pPr algn="ctr"/>
            <a:r>
              <a:rPr lang="it-IT" sz="900" dirty="0" smtClean="0"/>
              <a:t>di</a:t>
            </a:r>
          </a:p>
          <a:p>
            <a:pPr algn="ctr"/>
            <a:r>
              <a:rPr lang="it-IT" sz="900" dirty="0" smtClean="0"/>
              <a:t> </a:t>
            </a:r>
          </a:p>
          <a:p>
            <a:pPr algn="ctr"/>
            <a:r>
              <a:rPr lang="it-IT" sz="900" b="1" dirty="0" smtClean="0"/>
              <a:t>CONOSCENZE </a:t>
            </a:r>
            <a:r>
              <a:rPr lang="it-IT" sz="900" dirty="0" smtClean="0"/>
              <a:t>E </a:t>
            </a:r>
            <a:r>
              <a:rPr lang="it-IT" sz="900" b="1" dirty="0" smtClean="0"/>
              <a:t>FACOLTÀ MENTALI, EMOTIVE E SOCIOCOMPORTAMENTALI</a:t>
            </a:r>
            <a:endParaRPr lang="it-IT" sz="900" dirty="0" smtClean="0"/>
          </a:p>
          <a:p>
            <a:pPr algn="ctr"/>
            <a:r>
              <a:rPr lang="it-IT" sz="900" b="1" dirty="0" smtClean="0"/>
              <a:t> </a:t>
            </a:r>
            <a:endParaRPr lang="it-IT" sz="900" dirty="0" smtClean="0"/>
          </a:p>
          <a:p>
            <a:pPr algn="ctr"/>
            <a:r>
              <a:rPr lang="it-IT" sz="900" i="1" dirty="0" smtClean="0"/>
              <a:t>derivate da </a:t>
            </a:r>
            <a:endParaRPr lang="it-IT" sz="900" dirty="0" smtClean="0"/>
          </a:p>
          <a:p>
            <a:pPr algn="ctr"/>
            <a:r>
              <a:rPr lang="it-IT" sz="900" b="1" i="1" dirty="0" smtClean="0"/>
              <a:t> </a:t>
            </a:r>
            <a:endParaRPr lang="it-IT" sz="900" dirty="0" smtClean="0"/>
          </a:p>
          <a:p>
            <a:pPr algn="ctr"/>
            <a:r>
              <a:rPr lang="it-IT" sz="900" b="1" dirty="0" smtClean="0"/>
              <a:t>DIVERSE SAPIENZE DEL MONDO </a:t>
            </a:r>
            <a:endParaRPr lang="it-IT" sz="900" dirty="0" smtClean="0"/>
          </a:p>
          <a:p>
            <a:pPr algn="ctr"/>
            <a:r>
              <a:rPr lang="it-IT" sz="900" dirty="0" smtClean="0"/>
              <a:t> </a:t>
            </a:r>
          </a:p>
          <a:p>
            <a:pPr algn="ctr"/>
            <a:r>
              <a:rPr lang="it-IT" sz="900" i="1" dirty="0" smtClean="0"/>
              <a:t>in modo</a:t>
            </a:r>
            <a:endParaRPr lang="it-IT" sz="900" dirty="0" smtClean="0"/>
          </a:p>
          <a:p>
            <a:pPr algn="ctr"/>
            <a:r>
              <a:rPr lang="it-IT" sz="900" dirty="0" smtClean="0"/>
              <a:t> </a:t>
            </a:r>
          </a:p>
          <a:p>
            <a:pPr algn="ctr"/>
            <a:r>
              <a:rPr lang="it-IT" sz="900" b="1" dirty="0" smtClean="0"/>
              <a:t>FORMALE INFORMALE CONSAPEVOLE INCONSAPEVOLE</a:t>
            </a:r>
            <a:endParaRPr lang="it-IT" sz="900" dirty="0" smtClean="0"/>
          </a:p>
          <a:p>
            <a:pPr algn="ctr"/>
            <a:r>
              <a:rPr lang="it-IT" sz="900" b="1" dirty="0" smtClean="0"/>
              <a:t> </a:t>
            </a:r>
            <a:endParaRPr lang="it-IT" sz="900" dirty="0" smtClean="0"/>
          </a:p>
          <a:p>
            <a:pPr algn="ctr"/>
            <a:r>
              <a:rPr lang="it-IT" sz="900" dirty="0" smtClean="0"/>
              <a:t>per</a:t>
            </a:r>
          </a:p>
          <a:p>
            <a:pPr algn="ctr"/>
            <a:r>
              <a:rPr lang="it-IT" sz="900" b="1" dirty="0" smtClean="0"/>
              <a:t> </a:t>
            </a:r>
            <a:endParaRPr lang="it-IT" sz="900" dirty="0" smtClean="0"/>
          </a:p>
          <a:p>
            <a:pPr algn="ctr"/>
            <a:r>
              <a:rPr lang="it-IT" sz="900" b="1" dirty="0" smtClean="0"/>
              <a:t>COEVOLUZIONE</a:t>
            </a:r>
            <a:endParaRPr lang="it-IT" sz="900" dirty="0" smtClean="0"/>
          </a:p>
          <a:p>
            <a:pPr algn="ctr"/>
            <a:r>
              <a:rPr lang="it-IT" sz="900" i="1" dirty="0" smtClean="0"/>
              <a:t>del </a:t>
            </a:r>
            <a:endParaRPr lang="it-IT" sz="900" dirty="0" smtClean="0"/>
          </a:p>
          <a:p>
            <a:pPr algn="ctr"/>
            <a:r>
              <a:rPr lang="it-IT" sz="900" i="1" dirty="0" smtClean="0"/>
              <a:t> </a:t>
            </a:r>
            <a:endParaRPr lang="it-IT" sz="900" dirty="0" smtClean="0"/>
          </a:p>
          <a:p>
            <a:pPr algn="ctr"/>
            <a:r>
              <a:rPr lang="it-IT" sz="900" b="1" dirty="0" smtClean="0"/>
              <a:t> CITTADINO DEL MONDO </a:t>
            </a:r>
            <a:endParaRPr lang="it-IT" sz="900" dirty="0" smtClean="0"/>
          </a:p>
          <a:p>
            <a:pPr algn="ctr"/>
            <a:endParaRPr lang="it-IT" sz="900" dirty="0"/>
          </a:p>
        </p:txBody>
      </p:sp>
      <p:cxnSp>
        <p:nvCxnSpPr>
          <p:cNvPr id="8" name="Connettore 2 7"/>
          <p:cNvCxnSpPr/>
          <p:nvPr/>
        </p:nvCxnSpPr>
        <p:spPr>
          <a:xfrm rot="10800000">
            <a:off x="5500694" y="1071546"/>
            <a:ext cx="1000132" cy="35719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rot="10800000">
            <a:off x="5286380" y="1428736"/>
            <a:ext cx="1214446" cy="142876"/>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rot="10800000">
            <a:off x="1071538" y="1142984"/>
            <a:ext cx="64294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rot="10800000">
            <a:off x="642910" y="1428736"/>
            <a:ext cx="100013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428604"/>
            <a:ext cx="4038600" cy="6000792"/>
          </a:xfrm>
        </p:spPr>
        <p:txBody>
          <a:bodyPr>
            <a:normAutofit fontScale="40000" lnSpcReduction="20000"/>
          </a:bodyPr>
          <a:lstStyle/>
          <a:p>
            <a:pPr>
              <a:buNone/>
            </a:pPr>
            <a:r>
              <a:rPr lang="it-IT" dirty="0" smtClean="0"/>
              <a:t>Individuale</a:t>
            </a:r>
          </a:p>
          <a:p>
            <a:pPr>
              <a:buNone/>
            </a:pPr>
            <a:endParaRPr lang="it-IT" dirty="0" smtClean="0"/>
          </a:p>
          <a:p>
            <a:pPr>
              <a:buNone/>
            </a:pPr>
            <a:r>
              <a:rPr lang="it-IT" dirty="0" smtClean="0"/>
              <a:t> collettiva </a:t>
            </a:r>
          </a:p>
          <a:p>
            <a:pPr algn="ctr">
              <a:buNone/>
            </a:pPr>
            <a:r>
              <a:rPr lang="it-IT" dirty="0" smtClean="0"/>
              <a:t> </a:t>
            </a:r>
          </a:p>
          <a:p>
            <a:pPr algn="ctr">
              <a:buNone/>
            </a:pPr>
            <a:endParaRPr lang="it-IT" b="1" dirty="0" smtClean="0"/>
          </a:p>
          <a:p>
            <a:pPr algn="ctr">
              <a:buNone/>
            </a:pPr>
            <a:r>
              <a:rPr lang="it-IT" b="1" dirty="0" smtClean="0"/>
              <a:t>MEMORIA STORICA </a:t>
            </a:r>
          </a:p>
          <a:p>
            <a:pPr algn="ctr">
              <a:buNone/>
            </a:pPr>
            <a:endParaRPr lang="it-IT" dirty="0" smtClean="0"/>
          </a:p>
          <a:p>
            <a:pPr>
              <a:buNone/>
            </a:pPr>
            <a:r>
              <a:rPr lang="it-IT" dirty="0" smtClean="0"/>
              <a:t>Spontaneo                               =                                             Conscio</a:t>
            </a:r>
          </a:p>
          <a:p>
            <a:pPr algn="ctr">
              <a:buNone/>
            </a:pPr>
            <a:r>
              <a:rPr lang="it-IT" dirty="0" smtClean="0"/>
              <a:t>Processo </a:t>
            </a:r>
          </a:p>
          <a:p>
            <a:pPr>
              <a:buNone/>
            </a:pPr>
            <a:r>
              <a:rPr lang="it-IT" dirty="0" smtClean="0"/>
              <a:t>Normativo                                                                                Inconscio </a:t>
            </a:r>
          </a:p>
          <a:p>
            <a:pPr algn="ctr">
              <a:buNone/>
            </a:pPr>
            <a:r>
              <a:rPr lang="it-IT" dirty="0" smtClean="0"/>
              <a:t>di</a:t>
            </a:r>
          </a:p>
          <a:p>
            <a:pPr algn="ctr">
              <a:buNone/>
            </a:pPr>
            <a:r>
              <a:rPr lang="it-IT" dirty="0" smtClean="0"/>
              <a:t>assimilazione, conservazione, richiamo e oblio </a:t>
            </a:r>
          </a:p>
          <a:p>
            <a:pPr algn="ctr">
              <a:buNone/>
            </a:pPr>
            <a:r>
              <a:rPr lang="it-IT" dirty="0" smtClean="0"/>
              <a:t>di </a:t>
            </a:r>
          </a:p>
          <a:p>
            <a:pPr algn="ctr">
              <a:buNone/>
            </a:pPr>
            <a:r>
              <a:rPr lang="it-IT" dirty="0" smtClean="0"/>
              <a:t>conoscenze </a:t>
            </a:r>
          </a:p>
          <a:p>
            <a:pPr algn="ctr">
              <a:buNone/>
            </a:pPr>
            <a:r>
              <a:rPr lang="it-IT" dirty="0" smtClean="0"/>
              <a:t>Nasce nel presente, guarda al passato, orienta il futuro </a:t>
            </a:r>
          </a:p>
          <a:p>
            <a:pPr algn="ctr">
              <a:buNone/>
            </a:pPr>
            <a:endParaRPr lang="it-IT" dirty="0" smtClean="0"/>
          </a:p>
          <a:p>
            <a:pPr algn="ctr">
              <a:buNone/>
            </a:pPr>
            <a:r>
              <a:rPr lang="it-IT" dirty="0" smtClean="0"/>
              <a:t>variabile </a:t>
            </a:r>
          </a:p>
          <a:p>
            <a:pPr algn="ctr">
              <a:buNone/>
            </a:pPr>
            <a:endParaRPr lang="it-IT" dirty="0" smtClean="0"/>
          </a:p>
          <a:p>
            <a:pPr algn="ctr">
              <a:buNone/>
            </a:pPr>
            <a:r>
              <a:rPr lang="it-IT" dirty="0" smtClean="0"/>
              <a:t>nel tempo                              nello spazio </a:t>
            </a:r>
          </a:p>
          <a:p>
            <a:pPr algn="ctr">
              <a:buNone/>
            </a:pPr>
            <a:endParaRPr lang="it-IT" dirty="0" smtClean="0"/>
          </a:p>
          <a:p>
            <a:pPr algn="ctr">
              <a:buNone/>
            </a:pPr>
            <a:r>
              <a:rPr lang="it-IT" dirty="0" smtClean="0"/>
              <a:t>Finalizzata alla </a:t>
            </a:r>
          </a:p>
          <a:p>
            <a:pPr algn="ctr">
              <a:buNone/>
            </a:pPr>
            <a:r>
              <a:rPr lang="it-IT" dirty="0" smtClean="0"/>
              <a:t>formazione di identità </a:t>
            </a:r>
          </a:p>
          <a:p>
            <a:pPr algn="ctr">
              <a:buNone/>
            </a:pPr>
            <a:r>
              <a:rPr lang="it-IT" dirty="0" smtClean="0"/>
              <a:t>Con effetti </a:t>
            </a:r>
          </a:p>
          <a:p>
            <a:pPr algn="ctr">
              <a:buNone/>
            </a:pPr>
            <a:endParaRPr lang="it-IT" dirty="0" smtClean="0"/>
          </a:p>
          <a:p>
            <a:pPr algn="ctr">
              <a:buNone/>
            </a:pPr>
            <a:endParaRPr lang="it-IT" dirty="0" smtClean="0"/>
          </a:p>
          <a:p>
            <a:pPr algn="ctr">
              <a:buNone/>
            </a:pPr>
            <a:r>
              <a:rPr lang="it-IT" dirty="0" smtClean="0"/>
              <a:t>inclusivi                                esclusivi </a:t>
            </a:r>
          </a:p>
          <a:p>
            <a:pPr algn="ctr">
              <a:buNone/>
            </a:pPr>
            <a:endParaRPr lang="it-IT" dirty="0" smtClean="0"/>
          </a:p>
          <a:p>
            <a:pPr algn="ctr">
              <a:buNone/>
            </a:pPr>
            <a:endParaRPr lang="it-IT" dirty="0" smtClean="0"/>
          </a:p>
          <a:p>
            <a:pPr algn="r">
              <a:buNone/>
            </a:pPr>
            <a:r>
              <a:rPr lang="it-IT" dirty="0" smtClean="0"/>
              <a:t>Cecilia </a:t>
            </a:r>
            <a:r>
              <a:rPr lang="it-IT" dirty="0" err="1" smtClean="0"/>
              <a:t>Tognon</a:t>
            </a:r>
            <a:r>
              <a:rPr lang="it-IT" dirty="0" smtClean="0"/>
              <a:t> </a:t>
            </a:r>
          </a:p>
          <a:p>
            <a:pPr algn="ctr">
              <a:buNone/>
            </a:pPr>
            <a:endParaRPr lang="it-IT" dirty="0" smtClean="0"/>
          </a:p>
          <a:p>
            <a:pPr algn="ctr">
              <a:buNone/>
            </a:pPr>
            <a:r>
              <a:rPr lang="it-IT" dirty="0" smtClean="0"/>
              <a:t>Sul termine conoscenza ho riflettuto a lungo e vagliato ogni sinonimo possibile. Non sono del tutto soddisfatta, ma è il termine che ho trovato più adatto. </a:t>
            </a:r>
            <a:endParaRPr lang="it-IT" dirty="0"/>
          </a:p>
        </p:txBody>
      </p:sp>
      <p:sp>
        <p:nvSpPr>
          <p:cNvPr id="4" name="Segnaposto contenuto 3"/>
          <p:cNvSpPr>
            <a:spLocks noGrp="1"/>
          </p:cNvSpPr>
          <p:nvPr>
            <p:ph sz="half" idx="2"/>
          </p:nvPr>
        </p:nvSpPr>
        <p:spPr>
          <a:xfrm>
            <a:off x="4648200" y="500042"/>
            <a:ext cx="4038600" cy="5929354"/>
          </a:xfrm>
          <a:solidFill>
            <a:schemeClr val="accent1"/>
          </a:solidFill>
        </p:spPr>
        <p:txBody>
          <a:bodyPr>
            <a:normAutofit fontScale="40000" lnSpcReduction="20000"/>
          </a:bodyPr>
          <a:lstStyle/>
          <a:p>
            <a:pPr algn="ctr">
              <a:buNone/>
            </a:pPr>
            <a:r>
              <a:rPr lang="it-IT" b="1" dirty="0" smtClean="0"/>
              <a:t>  </a:t>
            </a:r>
            <a:endParaRPr lang="it-IT" dirty="0" smtClean="0"/>
          </a:p>
          <a:p>
            <a:pPr>
              <a:buNone/>
            </a:pPr>
            <a:r>
              <a:rPr lang="it-IT" dirty="0" smtClean="0">
                <a:solidFill>
                  <a:schemeClr val="bg1"/>
                </a:solidFill>
              </a:rPr>
              <a:t>Individuale</a:t>
            </a:r>
          </a:p>
          <a:p>
            <a:pPr>
              <a:buNone/>
            </a:pPr>
            <a:endParaRPr lang="it-IT" dirty="0" smtClean="0">
              <a:solidFill>
                <a:schemeClr val="bg1"/>
              </a:solidFill>
            </a:endParaRPr>
          </a:p>
          <a:p>
            <a:pPr>
              <a:buNone/>
            </a:pPr>
            <a:r>
              <a:rPr lang="it-IT" dirty="0" smtClean="0">
                <a:solidFill>
                  <a:schemeClr val="bg1"/>
                </a:solidFill>
              </a:rPr>
              <a:t> collettiva </a:t>
            </a:r>
          </a:p>
          <a:p>
            <a:pPr algn="ctr">
              <a:buNone/>
            </a:pPr>
            <a:r>
              <a:rPr lang="it-IT" dirty="0" smtClean="0">
                <a:solidFill>
                  <a:schemeClr val="bg1"/>
                </a:solidFill>
              </a:rPr>
              <a:t> </a:t>
            </a:r>
          </a:p>
          <a:p>
            <a:pPr algn="ctr">
              <a:buNone/>
            </a:pPr>
            <a:endParaRPr lang="it-IT" b="1" dirty="0" smtClean="0">
              <a:solidFill>
                <a:schemeClr val="bg1"/>
              </a:solidFill>
            </a:endParaRPr>
          </a:p>
          <a:p>
            <a:pPr algn="ctr">
              <a:buNone/>
            </a:pPr>
            <a:r>
              <a:rPr lang="it-IT" b="1" dirty="0" smtClean="0">
                <a:solidFill>
                  <a:schemeClr val="bg1"/>
                </a:solidFill>
              </a:rPr>
              <a:t>MEMORIA STORICA </a:t>
            </a:r>
          </a:p>
          <a:p>
            <a:pPr algn="ctr">
              <a:buNone/>
            </a:pPr>
            <a:endParaRPr lang="it-IT" dirty="0" smtClean="0">
              <a:solidFill>
                <a:schemeClr val="bg1"/>
              </a:solidFill>
            </a:endParaRPr>
          </a:p>
          <a:p>
            <a:pPr>
              <a:buNone/>
            </a:pPr>
            <a:r>
              <a:rPr lang="it-IT" dirty="0" smtClean="0">
                <a:solidFill>
                  <a:schemeClr val="bg1"/>
                </a:solidFill>
              </a:rPr>
              <a:t>Spontaneo                                     =                                             Conscio</a:t>
            </a:r>
          </a:p>
          <a:p>
            <a:pPr algn="ctr">
              <a:buNone/>
            </a:pPr>
            <a:r>
              <a:rPr lang="it-IT" b="1" dirty="0" smtClean="0">
                <a:solidFill>
                  <a:schemeClr val="bg1"/>
                </a:solidFill>
              </a:rPr>
              <a:t>PROCESSO </a:t>
            </a:r>
          </a:p>
          <a:p>
            <a:pPr>
              <a:buNone/>
            </a:pPr>
            <a:r>
              <a:rPr lang="it-IT" dirty="0" smtClean="0">
                <a:solidFill>
                  <a:schemeClr val="bg1"/>
                </a:solidFill>
              </a:rPr>
              <a:t>Normativo                                                                                Inconscio </a:t>
            </a:r>
          </a:p>
          <a:p>
            <a:pPr algn="ctr">
              <a:buNone/>
            </a:pPr>
            <a:r>
              <a:rPr lang="it-IT" i="1" dirty="0" smtClean="0">
                <a:solidFill>
                  <a:schemeClr val="bg1"/>
                </a:solidFill>
              </a:rPr>
              <a:t>variabile</a:t>
            </a:r>
            <a:endParaRPr lang="it-IT" dirty="0" smtClean="0">
              <a:solidFill>
                <a:schemeClr val="bg1"/>
              </a:solidFill>
            </a:endParaRPr>
          </a:p>
          <a:p>
            <a:pPr algn="ctr">
              <a:buNone/>
            </a:pPr>
            <a:r>
              <a:rPr lang="it-IT" i="1" dirty="0" smtClean="0">
                <a:solidFill>
                  <a:schemeClr val="bg1"/>
                </a:solidFill>
              </a:rPr>
              <a:t>nel tempo                                        nello spazio</a:t>
            </a:r>
            <a:endParaRPr lang="it-IT" dirty="0" smtClean="0">
              <a:solidFill>
                <a:schemeClr val="bg1"/>
              </a:solidFill>
            </a:endParaRPr>
          </a:p>
          <a:p>
            <a:pPr algn="ctr">
              <a:buNone/>
            </a:pPr>
            <a:r>
              <a:rPr lang="it-IT" dirty="0" smtClean="0">
                <a:solidFill>
                  <a:schemeClr val="bg1"/>
                </a:solidFill>
              </a:rPr>
              <a:t>di</a:t>
            </a:r>
          </a:p>
          <a:p>
            <a:pPr algn="ctr">
              <a:buNone/>
            </a:pPr>
            <a:r>
              <a:rPr lang="it-IT" dirty="0" smtClean="0">
                <a:solidFill>
                  <a:schemeClr val="bg1"/>
                </a:solidFill>
              </a:rPr>
              <a:t> </a:t>
            </a:r>
          </a:p>
          <a:p>
            <a:pPr algn="ctr">
              <a:buNone/>
            </a:pPr>
            <a:r>
              <a:rPr lang="it-IT" b="1" dirty="0" smtClean="0">
                <a:solidFill>
                  <a:schemeClr val="bg1"/>
                </a:solidFill>
              </a:rPr>
              <a:t>ASSIMILAZIONE, CONSERVAZIONE, RICHIAMO </a:t>
            </a:r>
            <a:endParaRPr lang="it-IT" dirty="0" smtClean="0">
              <a:solidFill>
                <a:schemeClr val="bg1"/>
              </a:solidFill>
            </a:endParaRPr>
          </a:p>
          <a:p>
            <a:pPr algn="ctr">
              <a:buNone/>
            </a:pPr>
            <a:r>
              <a:rPr lang="it-IT" b="1" dirty="0" smtClean="0">
                <a:solidFill>
                  <a:schemeClr val="bg1"/>
                </a:solidFill>
              </a:rPr>
              <a:t> </a:t>
            </a:r>
            <a:endParaRPr lang="it-IT" dirty="0" smtClean="0">
              <a:solidFill>
                <a:schemeClr val="bg1"/>
              </a:solidFill>
            </a:endParaRPr>
          </a:p>
          <a:p>
            <a:pPr algn="ctr">
              <a:buNone/>
            </a:pPr>
            <a:r>
              <a:rPr lang="it-IT" dirty="0" smtClean="0">
                <a:solidFill>
                  <a:schemeClr val="bg1"/>
                </a:solidFill>
              </a:rPr>
              <a:t>di</a:t>
            </a:r>
          </a:p>
          <a:p>
            <a:pPr algn="ctr">
              <a:buNone/>
            </a:pPr>
            <a:r>
              <a:rPr lang="it-IT" b="1" dirty="0" smtClean="0">
                <a:solidFill>
                  <a:schemeClr val="bg1"/>
                </a:solidFill>
              </a:rPr>
              <a:t>CONOSCENZE, SENTIMENTI, EMOZIONI, EVENTI, COMPORTAMENTI </a:t>
            </a:r>
            <a:endParaRPr lang="it-IT" dirty="0" smtClean="0">
              <a:solidFill>
                <a:schemeClr val="bg1"/>
              </a:solidFill>
            </a:endParaRPr>
          </a:p>
          <a:p>
            <a:pPr algn="ctr">
              <a:buNone/>
            </a:pPr>
            <a:r>
              <a:rPr lang="it-IT" b="1" dirty="0" smtClean="0">
                <a:solidFill>
                  <a:schemeClr val="bg1"/>
                </a:solidFill>
              </a:rPr>
              <a:t> </a:t>
            </a:r>
            <a:endParaRPr lang="it-IT" dirty="0" smtClean="0">
              <a:solidFill>
                <a:schemeClr val="bg1"/>
              </a:solidFill>
            </a:endParaRPr>
          </a:p>
          <a:p>
            <a:pPr algn="ctr">
              <a:buNone/>
            </a:pPr>
            <a:r>
              <a:rPr lang="it-IT" dirty="0" smtClean="0">
                <a:solidFill>
                  <a:schemeClr val="bg1"/>
                </a:solidFill>
              </a:rPr>
              <a:t>dal</a:t>
            </a:r>
          </a:p>
          <a:p>
            <a:pPr algn="ctr">
              <a:buNone/>
            </a:pPr>
            <a:r>
              <a:rPr lang="it-IT" dirty="0" smtClean="0">
                <a:solidFill>
                  <a:schemeClr val="bg1"/>
                </a:solidFill>
              </a:rPr>
              <a:t> </a:t>
            </a:r>
          </a:p>
          <a:p>
            <a:pPr algn="ctr">
              <a:buNone/>
            </a:pPr>
            <a:r>
              <a:rPr lang="it-IT" dirty="0" smtClean="0">
                <a:solidFill>
                  <a:schemeClr val="bg1"/>
                </a:solidFill>
              </a:rPr>
              <a:t> </a:t>
            </a:r>
            <a:r>
              <a:rPr lang="it-IT" b="1" dirty="0" smtClean="0">
                <a:solidFill>
                  <a:schemeClr val="bg1"/>
                </a:solidFill>
              </a:rPr>
              <a:t>PRESENTE AL PASSATO VS IL FUTURO</a:t>
            </a:r>
            <a:endParaRPr lang="it-IT" dirty="0" smtClean="0">
              <a:solidFill>
                <a:schemeClr val="bg1"/>
              </a:solidFill>
            </a:endParaRPr>
          </a:p>
          <a:p>
            <a:pPr algn="ctr">
              <a:buNone/>
            </a:pPr>
            <a:r>
              <a:rPr lang="it-IT" b="1" dirty="0" smtClean="0">
                <a:solidFill>
                  <a:schemeClr val="bg1"/>
                </a:solidFill>
              </a:rPr>
              <a:t> </a:t>
            </a:r>
            <a:endParaRPr lang="it-IT" dirty="0" smtClean="0">
              <a:solidFill>
                <a:schemeClr val="bg1"/>
              </a:solidFill>
            </a:endParaRPr>
          </a:p>
          <a:p>
            <a:pPr algn="ctr">
              <a:buNone/>
            </a:pPr>
            <a:r>
              <a:rPr lang="it-IT" dirty="0" smtClean="0">
                <a:solidFill>
                  <a:schemeClr val="bg1"/>
                </a:solidFill>
              </a:rPr>
              <a:t>per</a:t>
            </a:r>
          </a:p>
          <a:p>
            <a:pPr algn="ctr">
              <a:buNone/>
            </a:pPr>
            <a:r>
              <a:rPr lang="it-IT" dirty="0" smtClean="0">
                <a:solidFill>
                  <a:schemeClr val="bg1"/>
                </a:solidFill>
              </a:rPr>
              <a:t> </a:t>
            </a:r>
          </a:p>
          <a:p>
            <a:pPr algn="ctr">
              <a:buNone/>
            </a:pPr>
            <a:r>
              <a:rPr lang="it-IT" b="1" dirty="0" smtClean="0">
                <a:solidFill>
                  <a:schemeClr val="bg1"/>
                </a:solidFill>
              </a:rPr>
              <a:t>   FORMAZIONE </a:t>
            </a:r>
            <a:r>
              <a:rPr lang="it-IT" b="1" dirty="0" err="1" smtClean="0">
                <a:solidFill>
                  <a:schemeClr val="bg1"/>
                </a:solidFill>
              </a:rPr>
              <a:t>DI</a:t>
            </a:r>
            <a:endParaRPr lang="it-IT" b="1" dirty="0" smtClean="0">
              <a:solidFill>
                <a:schemeClr val="bg1"/>
              </a:solidFill>
            </a:endParaRPr>
          </a:p>
          <a:p>
            <a:pPr algn="ctr">
              <a:buNone/>
            </a:pPr>
            <a:r>
              <a:rPr lang="it-IT" b="1" dirty="0" smtClean="0">
                <a:solidFill>
                  <a:schemeClr val="bg1"/>
                </a:solidFill>
              </a:rPr>
              <a:t> IDENTITÀ PLURIME , DECENTRATE E CREOLE </a:t>
            </a:r>
            <a:endParaRPr lang="it-IT" dirty="0" smtClean="0">
              <a:solidFill>
                <a:schemeClr val="bg1"/>
              </a:solidFill>
            </a:endParaRPr>
          </a:p>
          <a:p>
            <a:endParaRPr lang="it-IT" dirty="0">
              <a:solidFill>
                <a:schemeClr val="bg1"/>
              </a:solidFill>
            </a:endParaRPr>
          </a:p>
        </p:txBody>
      </p:sp>
      <p:cxnSp>
        <p:nvCxnSpPr>
          <p:cNvPr id="6" name="Connettore 2 5"/>
          <p:cNvCxnSpPr/>
          <p:nvPr/>
        </p:nvCxnSpPr>
        <p:spPr>
          <a:xfrm rot="5400000">
            <a:off x="679423" y="677843"/>
            <a:ext cx="21431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rot="5400000">
            <a:off x="965175" y="677843"/>
            <a:ext cx="21431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rot="16200000" flipV="1">
            <a:off x="1107257" y="607199"/>
            <a:ext cx="85725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rot="10800000">
            <a:off x="1214414" y="928670"/>
            <a:ext cx="64294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rot="10800000">
            <a:off x="1285852" y="1643050"/>
            <a:ext cx="714380"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rot="10800000" flipV="1">
            <a:off x="1285852" y="1928802"/>
            <a:ext cx="642942"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flipV="1">
            <a:off x="2714612" y="1785926"/>
            <a:ext cx="642942"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a:off x="2714612" y="1928802"/>
            <a:ext cx="642942"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rot="10800000" flipV="1">
            <a:off x="2000232" y="3286124"/>
            <a:ext cx="35719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2500298" y="3286124"/>
            <a:ext cx="35719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nettore 2 29"/>
          <p:cNvCxnSpPr/>
          <p:nvPr/>
        </p:nvCxnSpPr>
        <p:spPr>
          <a:xfrm rot="10800000" flipV="1">
            <a:off x="1785918" y="4286256"/>
            <a:ext cx="57150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a:off x="2428860" y="4286256"/>
            <a:ext cx="500066"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Connettore 2 45"/>
          <p:cNvCxnSpPr/>
          <p:nvPr/>
        </p:nvCxnSpPr>
        <p:spPr>
          <a:xfrm rot="16200000" flipV="1">
            <a:off x="5393537" y="892951"/>
            <a:ext cx="71438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ttore 2 47"/>
          <p:cNvCxnSpPr/>
          <p:nvPr/>
        </p:nvCxnSpPr>
        <p:spPr>
          <a:xfrm rot="10800000">
            <a:off x="5286380" y="1142984"/>
            <a:ext cx="78581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Connettore 1 49"/>
          <p:cNvCxnSpPr/>
          <p:nvPr/>
        </p:nvCxnSpPr>
        <p:spPr>
          <a:xfrm rot="10800000">
            <a:off x="5500694" y="1928802"/>
            <a:ext cx="78581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ttore 1 51"/>
          <p:cNvCxnSpPr/>
          <p:nvPr/>
        </p:nvCxnSpPr>
        <p:spPr>
          <a:xfrm rot="10800000" flipV="1">
            <a:off x="5500694" y="2143116"/>
            <a:ext cx="785818"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nettore 1 53"/>
          <p:cNvCxnSpPr/>
          <p:nvPr/>
        </p:nvCxnSpPr>
        <p:spPr>
          <a:xfrm flipV="1">
            <a:off x="7000892" y="2000240"/>
            <a:ext cx="928694"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nettore 1 55"/>
          <p:cNvCxnSpPr/>
          <p:nvPr/>
        </p:nvCxnSpPr>
        <p:spPr>
          <a:xfrm>
            <a:off x="7000892" y="2143116"/>
            <a:ext cx="785818"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Connettore 2 57"/>
          <p:cNvCxnSpPr/>
          <p:nvPr/>
        </p:nvCxnSpPr>
        <p:spPr>
          <a:xfrm rot="5400000">
            <a:off x="4750595" y="964389"/>
            <a:ext cx="21431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2" name="Connettore 2 61"/>
          <p:cNvCxnSpPr/>
          <p:nvPr/>
        </p:nvCxnSpPr>
        <p:spPr>
          <a:xfrm rot="5400000">
            <a:off x="4964909" y="964389"/>
            <a:ext cx="21431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Connettore 2 63"/>
          <p:cNvCxnSpPr/>
          <p:nvPr/>
        </p:nvCxnSpPr>
        <p:spPr>
          <a:xfrm rot="5400000">
            <a:off x="4751389" y="964389"/>
            <a:ext cx="213520"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2" name="Oval 64"/>
          <p:cNvSpPr>
            <a:spLocks noChangeArrowheads="1"/>
          </p:cNvSpPr>
          <p:nvPr/>
        </p:nvSpPr>
        <p:spPr bwMode="auto">
          <a:xfrm>
            <a:off x="2714612" y="1500174"/>
            <a:ext cx="2171700" cy="1257300"/>
          </a:xfrm>
          <a:prstGeom prst="ellipse">
            <a:avLst/>
          </a:prstGeom>
          <a:solidFill>
            <a:srgbClr val="FFFFFF"/>
          </a:solidFill>
          <a:ln w="38100">
            <a:solidFill>
              <a:srgbClr val="0000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111" name="Text Box 63"/>
          <p:cNvSpPr txBox="1">
            <a:spLocks noChangeArrowheads="1"/>
          </p:cNvSpPr>
          <p:nvPr/>
        </p:nvSpPr>
        <p:spPr bwMode="auto">
          <a:xfrm>
            <a:off x="3200400" y="2146300"/>
            <a:ext cx="5715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92" name="Text Box 44"/>
          <p:cNvSpPr txBox="1">
            <a:spLocks noChangeArrowheads="1"/>
          </p:cNvSpPr>
          <p:nvPr/>
        </p:nvSpPr>
        <p:spPr bwMode="auto">
          <a:xfrm>
            <a:off x="3071802" y="285728"/>
            <a:ext cx="1828800" cy="8001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ECOPROFUGHI</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2115" name="Text Box 67"/>
          <p:cNvSpPr txBox="1">
            <a:spLocks noChangeArrowheads="1"/>
          </p:cNvSpPr>
          <p:nvPr/>
        </p:nvSpPr>
        <p:spPr bwMode="auto">
          <a:xfrm>
            <a:off x="714348" y="1428736"/>
            <a:ext cx="1371600" cy="12573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Chi è costretto a lasciare la propria patria in seguito a calamità naturali (Dizionario)</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110" name="Text Box 62"/>
          <p:cNvSpPr txBox="1">
            <a:spLocks noChangeArrowheads="1"/>
          </p:cNvSpPr>
          <p:nvPr/>
        </p:nvSpPr>
        <p:spPr bwMode="auto">
          <a:xfrm>
            <a:off x="1857356" y="4000504"/>
            <a:ext cx="1828800" cy="11430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-Aumento livello dei mari</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-Siccità/aridità</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-Fenomeni estremi (uragani, tornato…)</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109" name="Text Box 61"/>
          <p:cNvSpPr txBox="1">
            <a:spLocks noChangeArrowheads="1"/>
          </p:cNvSpPr>
          <p:nvPr/>
        </p:nvSpPr>
        <p:spPr bwMode="auto">
          <a:xfrm>
            <a:off x="2000232" y="5500702"/>
            <a:ext cx="1714500" cy="11430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Nel Bangladesh i rifugiati ambientali si dirigono verso la capitale Dacca che conta quasi 15 milioni </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 abitanti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8" name="Text Box 60"/>
          <p:cNvSpPr txBox="1">
            <a:spLocks noChangeArrowheads="1"/>
          </p:cNvSpPr>
          <p:nvPr/>
        </p:nvSpPr>
        <p:spPr bwMode="auto">
          <a:xfrm>
            <a:off x="2143108" y="3143248"/>
            <a:ext cx="1714500" cy="6858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Che cosa li determina?</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 cambiamenti climatici</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107" name="Text Box 59"/>
          <p:cNvSpPr txBox="1">
            <a:spLocks noChangeArrowheads="1"/>
          </p:cNvSpPr>
          <p:nvPr/>
        </p:nvSpPr>
        <p:spPr bwMode="auto">
          <a:xfrm>
            <a:off x="7500958" y="4429132"/>
            <a:ext cx="1028700" cy="457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Soluzioni adattive</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106" name="Text Box 58"/>
          <p:cNvSpPr txBox="1">
            <a:spLocks noChangeArrowheads="1"/>
          </p:cNvSpPr>
          <p:nvPr/>
        </p:nvSpPr>
        <p:spPr bwMode="auto">
          <a:xfrm>
            <a:off x="7500958" y="3571876"/>
            <a:ext cx="1028700" cy="457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Protezione accoglienza</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105" name="Text Box 57"/>
          <p:cNvSpPr txBox="1">
            <a:spLocks noChangeArrowheads="1"/>
          </p:cNvSpPr>
          <p:nvPr/>
        </p:nvSpPr>
        <p:spPr bwMode="auto">
          <a:xfrm>
            <a:off x="7000892" y="2428868"/>
            <a:ext cx="1714500" cy="63182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Politiche globali</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Riduzione  gas serra</a:t>
            </a: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104" name="Text Box 56"/>
          <p:cNvSpPr txBox="1">
            <a:spLocks noChangeArrowheads="1"/>
          </p:cNvSpPr>
          <p:nvPr/>
        </p:nvSpPr>
        <p:spPr bwMode="auto">
          <a:xfrm>
            <a:off x="5000628" y="2928934"/>
            <a:ext cx="1257300" cy="1371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Nel 2010 più di 50 milioni.</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 milioni entro il 2050</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 una media annua di 6 milioni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3" name="Text Box 55"/>
          <p:cNvSpPr txBox="1">
            <a:spLocks noChangeArrowheads="1"/>
          </p:cNvSpPr>
          <p:nvPr/>
        </p:nvSpPr>
        <p:spPr bwMode="auto">
          <a:xfrm>
            <a:off x="3143240" y="1928802"/>
            <a:ext cx="1600200" cy="5715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Migranti forzati per cause ambientali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6" name="Line 68"/>
          <p:cNvSpPr>
            <a:spLocks noChangeShapeType="1"/>
          </p:cNvSpPr>
          <p:nvPr/>
        </p:nvSpPr>
        <p:spPr bwMode="auto">
          <a:xfrm flipH="1">
            <a:off x="2214546" y="2143116"/>
            <a:ext cx="342900" cy="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102" name="Freeform 54"/>
          <p:cNvSpPr>
            <a:spLocks/>
          </p:cNvSpPr>
          <p:nvPr/>
        </p:nvSpPr>
        <p:spPr bwMode="auto">
          <a:xfrm>
            <a:off x="2786050" y="2571744"/>
            <a:ext cx="228600" cy="571500"/>
          </a:xfrm>
          <a:custGeom>
            <a:avLst/>
            <a:gdLst/>
            <a:ahLst/>
            <a:cxnLst>
              <a:cxn ang="0">
                <a:pos x="360" y="0"/>
              </a:cxn>
              <a:cxn ang="0">
                <a:pos x="0" y="900"/>
              </a:cxn>
            </a:cxnLst>
            <a:rect l="0" t="0" r="r" b="b"/>
            <a:pathLst>
              <a:path w="360" h="900">
                <a:moveTo>
                  <a:pt x="360" y="0"/>
                </a:moveTo>
                <a:lnTo>
                  <a:pt x="0" y="900"/>
                </a:lnTo>
              </a:path>
            </a:pathLst>
          </a:cu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91" name="Line 43"/>
          <p:cNvSpPr>
            <a:spLocks noChangeShapeType="1"/>
          </p:cNvSpPr>
          <p:nvPr/>
        </p:nvSpPr>
        <p:spPr bwMode="auto">
          <a:xfrm flipH="1" flipV="1">
            <a:off x="3929058" y="1071546"/>
            <a:ext cx="0" cy="45720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101" name="Line 53"/>
          <p:cNvSpPr>
            <a:spLocks noChangeShapeType="1"/>
          </p:cNvSpPr>
          <p:nvPr/>
        </p:nvSpPr>
        <p:spPr bwMode="auto">
          <a:xfrm>
            <a:off x="4214810" y="2643182"/>
            <a:ext cx="685800" cy="68580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100" name="Line 52"/>
          <p:cNvSpPr>
            <a:spLocks noChangeShapeType="1"/>
          </p:cNvSpPr>
          <p:nvPr/>
        </p:nvSpPr>
        <p:spPr bwMode="auto">
          <a:xfrm flipV="1">
            <a:off x="6072198" y="2786058"/>
            <a:ext cx="800100" cy="11430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99" name="Line 51"/>
          <p:cNvSpPr>
            <a:spLocks noChangeShapeType="1"/>
          </p:cNvSpPr>
          <p:nvPr/>
        </p:nvSpPr>
        <p:spPr bwMode="auto">
          <a:xfrm>
            <a:off x="6429388" y="3500438"/>
            <a:ext cx="800100" cy="45720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98" name="Line 50"/>
          <p:cNvSpPr>
            <a:spLocks noChangeShapeType="1"/>
          </p:cNvSpPr>
          <p:nvPr/>
        </p:nvSpPr>
        <p:spPr bwMode="auto">
          <a:xfrm>
            <a:off x="6357950" y="4000504"/>
            <a:ext cx="942976" cy="814386"/>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97" name="Line 49"/>
          <p:cNvSpPr>
            <a:spLocks noChangeShapeType="1"/>
          </p:cNvSpPr>
          <p:nvPr/>
        </p:nvSpPr>
        <p:spPr bwMode="auto">
          <a:xfrm rot="8778825" flipV="1">
            <a:off x="2635366" y="3810180"/>
            <a:ext cx="158491" cy="237771"/>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114" name="Text Box 66"/>
          <p:cNvSpPr txBox="1">
            <a:spLocks noChangeArrowheads="1"/>
          </p:cNvSpPr>
          <p:nvPr/>
        </p:nvSpPr>
        <p:spPr bwMode="auto">
          <a:xfrm>
            <a:off x="428596" y="3286124"/>
            <a:ext cx="1371600" cy="6858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Il 90% vive nei paesi in via di sviluppo</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113" name="Line 65"/>
          <p:cNvSpPr>
            <a:spLocks noChangeShapeType="1"/>
          </p:cNvSpPr>
          <p:nvPr/>
        </p:nvSpPr>
        <p:spPr bwMode="auto">
          <a:xfrm rot="3640556">
            <a:off x="860899" y="2876273"/>
            <a:ext cx="571500" cy="34290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94" name="Text Box 46"/>
          <p:cNvSpPr txBox="1">
            <a:spLocks noChangeArrowheads="1"/>
          </p:cNvSpPr>
          <p:nvPr/>
        </p:nvSpPr>
        <p:spPr bwMode="auto">
          <a:xfrm>
            <a:off x="214282" y="5500702"/>
            <a:ext cx="1600200" cy="6858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Kiribati: isola della Micronesia a rischio di scomparsa</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93" name="Line 45"/>
          <p:cNvSpPr>
            <a:spLocks noChangeShapeType="1"/>
          </p:cNvSpPr>
          <p:nvPr/>
        </p:nvSpPr>
        <p:spPr bwMode="auto">
          <a:xfrm rot="15205108" flipH="1" flipV="1">
            <a:off x="1478038" y="4977419"/>
            <a:ext cx="228600" cy="57150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96" name="Line 48"/>
          <p:cNvSpPr>
            <a:spLocks noChangeShapeType="1"/>
          </p:cNvSpPr>
          <p:nvPr/>
        </p:nvSpPr>
        <p:spPr bwMode="auto">
          <a:xfrm flipV="1">
            <a:off x="3786182" y="4286256"/>
            <a:ext cx="1143008" cy="35719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95" name="Line 47"/>
          <p:cNvSpPr>
            <a:spLocks noChangeShapeType="1"/>
          </p:cNvSpPr>
          <p:nvPr/>
        </p:nvSpPr>
        <p:spPr bwMode="auto">
          <a:xfrm rot="8942151" flipV="1">
            <a:off x="2728164" y="5174267"/>
            <a:ext cx="228600" cy="39370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117" name="Rectangle 69"/>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it-IT"/>
          </a:p>
        </p:txBody>
      </p:sp>
      <p:sp>
        <p:nvSpPr>
          <p:cNvPr id="2132" name="Rectangle 8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524000" y="500042"/>
          <a:ext cx="6096000" cy="5929354"/>
        </p:xfrm>
        <a:graphic>
          <a:graphicData uri="http://schemas.openxmlformats.org/drawingml/2006/table">
            <a:tbl>
              <a:tblPr/>
              <a:tblGrid>
                <a:gridCol w="6096000"/>
              </a:tblGrid>
              <a:tr h="5929354">
                <a:tc>
                  <a:txBody>
                    <a:bodyPr/>
                    <a:lstStyle/>
                    <a:p>
                      <a:pPr algn="ctr">
                        <a:lnSpc>
                          <a:spcPct val="115000"/>
                        </a:lnSpc>
                        <a:spcBef>
                          <a:spcPts val="1000"/>
                        </a:spcBef>
                        <a:spcAft>
                          <a:spcPts val="0"/>
                        </a:spcAft>
                      </a:pPr>
                      <a:r>
                        <a:rPr lang="it-IT" sz="1200" b="1" dirty="0">
                          <a:latin typeface="Calibri"/>
                          <a:ea typeface="Calibri"/>
                          <a:cs typeface="Times New Roman"/>
                        </a:rPr>
                        <a:t>MAPPA CONCETTUALE</a:t>
                      </a:r>
                      <a:endParaRPr lang="it-IT" sz="1200" dirty="0">
                        <a:latin typeface="Calibri"/>
                        <a:ea typeface="Calibri"/>
                        <a:cs typeface="Times New Roman"/>
                      </a:endParaRPr>
                    </a:p>
                    <a:p>
                      <a:pPr algn="ctr">
                        <a:lnSpc>
                          <a:spcPct val="115000"/>
                        </a:lnSpc>
                        <a:spcBef>
                          <a:spcPts val="1000"/>
                        </a:spcBef>
                        <a:spcAft>
                          <a:spcPts val="0"/>
                        </a:spcAft>
                      </a:pPr>
                      <a:r>
                        <a:rPr lang="it-IT" sz="1200" b="1" dirty="0">
                          <a:latin typeface="Calibri"/>
                          <a:ea typeface="Calibri"/>
                          <a:cs typeface="Times New Roman"/>
                        </a:rPr>
                        <a:t>ECO - MIGRAZIONE</a:t>
                      </a:r>
                      <a:endParaRPr lang="it-IT" sz="1200" dirty="0">
                        <a:latin typeface="Calibri"/>
                        <a:ea typeface="Calibri"/>
                        <a:cs typeface="Times New Roman"/>
                      </a:endParaRPr>
                    </a:p>
                    <a:p>
                      <a:pPr algn="ctr">
                        <a:lnSpc>
                          <a:spcPct val="115000"/>
                        </a:lnSpc>
                        <a:spcBef>
                          <a:spcPts val="1000"/>
                        </a:spcBef>
                        <a:spcAft>
                          <a:spcPts val="0"/>
                        </a:spcAft>
                      </a:pPr>
                      <a:r>
                        <a:rPr lang="it-IT" sz="1200" dirty="0">
                          <a:latin typeface="Calibri"/>
                          <a:ea typeface="Calibri"/>
                          <a:cs typeface="Times New Roman"/>
                        </a:rPr>
                        <a:t>=</a:t>
                      </a:r>
                    </a:p>
                    <a:p>
                      <a:pPr algn="ctr">
                        <a:lnSpc>
                          <a:spcPct val="115000"/>
                        </a:lnSpc>
                        <a:spcBef>
                          <a:spcPts val="1000"/>
                        </a:spcBef>
                        <a:spcAft>
                          <a:spcPts val="0"/>
                        </a:spcAft>
                      </a:pPr>
                      <a:r>
                        <a:rPr lang="it-IT" sz="1200" b="1" dirty="0">
                          <a:latin typeface="Calibri"/>
                          <a:ea typeface="Calibri"/>
                          <a:cs typeface="Times New Roman"/>
                        </a:rPr>
                        <a:t>SPOSTAMENTO ADATTIVO /ADATTANTE</a:t>
                      </a:r>
                      <a:endParaRPr lang="it-IT" sz="1200" dirty="0">
                        <a:latin typeface="Calibri"/>
                        <a:ea typeface="Calibri"/>
                        <a:cs typeface="Times New Roman"/>
                      </a:endParaRPr>
                    </a:p>
                    <a:p>
                      <a:pPr algn="ctr">
                        <a:lnSpc>
                          <a:spcPct val="115000"/>
                        </a:lnSpc>
                        <a:spcBef>
                          <a:spcPts val="1000"/>
                        </a:spcBef>
                        <a:spcAft>
                          <a:spcPts val="0"/>
                        </a:spcAft>
                      </a:pPr>
                      <a:r>
                        <a:rPr lang="it-IT" sz="1200" i="1" dirty="0">
                          <a:latin typeface="Calibri"/>
                          <a:ea typeface="Calibri"/>
                          <a:cs typeface="Times New Roman"/>
                        </a:rPr>
                        <a:t>variabile nel tempo e nello spazio</a:t>
                      </a:r>
                      <a:endParaRPr lang="it-IT" sz="1200" dirty="0">
                        <a:latin typeface="Calibri"/>
                        <a:ea typeface="Calibri"/>
                        <a:cs typeface="Times New Roman"/>
                      </a:endParaRPr>
                    </a:p>
                    <a:p>
                      <a:pPr algn="ctr">
                        <a:lnSpc>
                          <a:spcPct val="115000"/>
                        </a:lnSpc>
                        <a:spcBef>
                          <a:spcPts val="1000"/>
                        </a:spcBef>
                        <a:spcAft>
                          <a:spcPts val="0"/>
                        </a:spcAft>
                      </a:pPr>
                      <a:r>
                        <a:rPr lang="it-IT" sz="1200" i="1" dirty="0">
                          <a:latin typeface="Calibri"/>
                          <a:ea typeface="Calibri"/>
                          <a:cs typeface="Times New Roman"/>
                        </a:rPr>
                        <a:t>di</a:t>
                      </a:r>
                      <a:endParaRPr lang="it-IT" sz="1200" dirty="0">
                        <a:latin typeface="Calibri"/>
                        <a:ea typeface="Calibri"/>
                        <a:cs typeface="Times New Roman"/>
                      </a:endParaRPr>
                    </a:p>
                    <a:p>
                      <a:pPr algn="ctr">
                        <a:lnSpc>
                          <a:spcPct val="115000"/>
                        </a:lnSpc>
                        <a:spcBef>
                          <a:spcPts val="1000"/>
                        </a:spcBef>
                        <a:spcAft>
                          <a:spcPts val="0"/>
                        </a:spcAft>
                      </a:pPr>
                      <a:r>
                        <a:rPr lang="it-IT" sz="1200" b="1" dirty="0">
                          <a:latin typeface="Calibri"/>
                          <a:ea typeface="Calibri"/>
                          <a:cs typeface="Times New Roman"/>
                        </a:rPr>
                        <a:t>PERSONE /GRUPPI/ETNIE</a:t>
                      </a:r>
                      <a:endParaRPr lang="it-IT" sz="1200" dirty="0">
                        <a:latin typeface="Calibri"/>
                        <a:ea typeface="Calibri"/>
                        <a:cs typeface="Times New Roman"/>
                      </a:endParaRPr>
                    </a:p>
                    <a:p>
                      <a:pPr algn="ctr">
                        <a:lnSpc>
                          <a:spcPct val="115000"/>
                        </a:lnSpc>
                        <a:spcBef>
                          <a:spcPts val="1000"/>
                        </a:spcBef>
                        <a:spcAft>
                          <a:spcPts val="0"/>
                        </a:spcAft>
                      </a:pPr>
                      <a:r>
                        <a:rPr lang="it-IT" sz="1200" i="1" dirty="0">
                          <a:latin typeface="Calibri"/>
                          <a:ea typeface="Calibri"/>
                          <a:cs typeface="Times New Roman"/>
                        </a:rPr>
                        <a:t>da un luogo ad altro luogo</a:t>
                      </a:r>
                      <a:endParaRPr lang="it-IT" sz="1200" dirty="0">
                        <a:latin typeface="Calibri"/>
                        <a:ea typeface="Calibri"/>
                        <a:cs typeface="Times New Roman"/>
                      </a:endParaRPr>
                    </a:p>
                    <a:p>
                      <a:pPr>
                        <a:lnSpc>
                          <a:spcPct val="115000"/>
                        </a:lnSpc>
                        <a:spcBef>
                          <a:spcPts val="1000"/>
                        </a:spcBef>
                        <a:spcAft>
                          <a:spcPts val="0"/>
                        </a:spcAft>
                      </a:pPr>
                      <a:r>
                        <a:rPr lang="it-IT" sz="1200" i="1" dirty="0">
                          <a:latin typeface="Calibri"/>
                          <a:ea typeface="Calibri"/>
                          <a:cs typeface="Times New Roman"/>
                        </a:rPr>
                        <a:t>                                                         </a:t>
                      </a:r>
                      <a:r>
                        <a:rPr lang="it-IT" sz="1200" i="1" dirty="0" smtClean="0">
                          <a:latin typeface="Calibri"/>
                          <a:ea typeface="Calibri"/>
                          <a:cs typeface="Times New Roman"/>
                        </a:rPr>
                        <a:t>  </a:t>
                      </a:r>
                      <a:r>
                        <a:rPr lang="it-IT" sz="1200" i="1" dirty="0">
                          <a:latin typeface="Calibri"/>
                          <a:ea typeface="Calibri"/>
                          <a:cs typeface="Times New Roman"/>
                        </a:rPr>
                        <a:t>per                                  con</a:t>
                      </a:r>
                      <a:endParaRPr lang="it-IT" sz="1200" dirty="0">
                        <a:latin typeface="Calibri"/>
                        <a:ea typeface="Calibri"/>
                        <a:cs typeface="Times New Roman"/>
                      </a:endParaRPr>
                    </a:p>
                    <a:p>
                      <a:pPr algn="ctr">
                        <a:lnSpc>
                          <a:spcPct val="115000"/>
                        </a:lnSpc>
                        <a:spcBef>
                          <a:spcPts val="1000"/>
                        </a:spcBef>
                        <a:spcAft>
                          <a:spcPts val="0"/>
                        </a:spcAft>
                      </a:pPr>
                      <a:r>
                        <a:rPr lang="it-IT" sz="1200" b="1" dirty="0">
                          <a:latin typeface="Calibri"/>
                          <a:ea typeface="Calibri"/>
                          <a:cs typeface="Times New Roman"/>
                        </a:rPr>
                        <a:t>CAUSE                                  EFFETTI</a:t>
                      </a:r>
                      <a:endParaRPr lang="it-IT" sz="1200" dirty="0">
                        <a:latin typeface="Calibri"/>
                        <a:ea typeface="Calibri"/>
                        <a:cs typeface="Times New Roman"/>
                      </a:endParaRPr>
                    </a:p>
                    <a:p>
                      <a:pPr>
                        <a:lnSpc>
                          <a:spcPct val="100000"/>
                        </a:lnSpc>
                        <a:spcBef>
                          <a:spcPts val="0"/>
                        </a:spcBef>
                        <a:spcAft>
                          <a:spcPts val="0"/>
                        </a:spcAft>
                      </a:pPr>
                      <a:r>
                        <a:rPr lang="it-IT" sz="1200" dirty="0">
                          <a:latin typeface="Calibri"/>
                          <a:ea typeface="Calibri"/>
                          <a:cs typeface="Times New Roman"/>
                        </a:rPr>
                        <a:t>                           ambientali, cambiamenti climatici              </a:t>
                      </a:r>
                      <a:r>
                        <a:rPr lang="it-IT" sz="1200" dirty="0" smtClean="0">
                          <a:latin typeface="Calibri"/>
                          <a:ea typeface="Calibri"/>
                          <a:cs typeface="Times New Roman"/>
                        </a:rPr>
                        <a:t>paesi </a:t>
                      </a:r>
                      <a:r>
                        <a:rPr lang="it-IT" sz="1200" dirty="0">
                          <a:latin typeface="Calibri"/>
                          <a:ea typeface="Calibri"/>
                          <a:cs typeface="Times New Roman"/>
                        </a:rPr>
                        <a:t>di esodo e paesi di arrivo</a:t>
                      </a:r>
                    </a:p>
                    <a:p>
                      <a:pPr>
                        <a:lnSpc>
                          <a:spcPct val="100000"/>
                        </a:lnSpc>
                        <a:spcBef>
                          <a:spcPts val="0"/>
                        </a:spcBef>
                        <a:spcAft>
                          <a:spcPts val="0"/>
                        </a:spcAft>
                      </a:pPr>
                      <a:r>
                        <a:rPr lang="it-IT" sz="1200" dirty="0">
                          <a:latin typeface="Calibri"/>
                          <a:ea typeface="Calibri"/>
                          <a:cs typeface="Times New Roman"/>
                        </a:rPr>
                        <a:t>                          ( siccità, aridità, innalzamento mari ..) </a:t>
                      </a:r>
                    </a:p>
                    <a:p>
                      <a:pPr algn="ctr">
                        <a:lnSpc>
                          <a:spcPct val="115000"/>
                        </a:lnSpc>
                        <a:spcBef>
                          <a:spcPts val="1000"/>
                        </a:spcBef>
                        <a:spcAft>
                          <a:spcPts val="0"/>
                        </a:spcAft>
                      </a:pPr>
                      <a:r>
                        <a:rPr lang="it-IT" sz="1200" i="1" dirty="0">
                          <a:latin typeface="Calibri"/>
                          <a:ea typeface="Calibri"/>
                          <a:cs typeface="Times New Roman"/>
                        </a:rPr>
                        <a:t>e implicazioni su</a:t>
                      </a:r>
                      <a:endParaRPr lang="it-IT" sz="1200" dirty="0">
                        <a:latin typeface="Calibri"/>
                        <a:ea typeface="Calibri"/>
                        <a:cs typeface="Times New Roman"/>
                      </a:endParaRPr>
                    </a:p>
                    <a:p>
                      <a:pPr>
                        <a:lnSpc>
                          <a:spcPct val="115000"/>
                        </a:lnSpc>
                        <a:spcBef>
                          <a:spcPts val="1000"/>
                        </a:spcBef>
                        <a:spcAft>
                          <a:spcPts val="0"/>
                        </a:spcAft>
                      </a:pPr>
                      <a:r>
                        <a:rPr lang="en-US" sz="1200" b="1" dirty="0">
                          <a:latin typeface="Calibri"/>
                          <a:ea typeface="Calibri"/>
                          <a:cs typeface="Times New Roman"/>
                        </a:rPr>
                        <a:t>                                </a:t>
                      </a:r>
                      <a:r>
                        <a:rPr lang="en-US" sz="1200" b="1" dirty="0" smtClean="0">
                          <a:latin typeface="Calibri"/>
                          <a:ea typeface="Calibri"/>
                          <a:cs typeface="Times New Roman"/>
                        </a:rPr>
                        <a:t> </a:t>
                      </a:r>
                      <a:r>
                        <a:rPr lang="en-US" sz="1200" b="1" dirty="0">
                          <a:latin typeface="Calibri"/>
                          <a:ea typeface="Calibri"/>
                          <a:cs typeface="Times New Roman"/>
                        </a:rPr>
                        <a:t>BIOSFERA  -  DEMOGRAFIA -  POLITICA TRANSNAZIONALE </a:t>
                      </a:r>
                      <a:endParaRPr lang="it-IT" sz="1200" dirty="0">
                        <a:latin typeface="Calibri"/>
                        <a:ea typeface="Calibri"/>
                        <a:cs typeface="Times New Roman"/>
                      </a:endParaRP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ttotitolo 19"/>
          <p:cNvSpPr>
            <a:spLocks noGrp="1"/>
          </p:cNvSpPr>
          <p:nvPr>
            <p:ph type="subTitle" idx="1"/>
          </p:nvPr>
        </p:nvSpPr>
        <p:spPr>
          <a:xfrm>
            <a:off x="214282" y="571480"/>
            <a:ext cx="8501122" cy="6143668"/>
          </a:xfrm>
        </p:spPr>
        <p:txBody>
          <a:bodyPr>
            <a:normAutofit fontScale="32500" lnSpcReduction="20000"/>
          </a:bodyPr>
          <a:lstStyle/>
          <a:p>
            <a:r>
              <a:rPr lang="it-IT" dirty="0" smtClean="0">
                <a:solidFill>
                  <a:schemeClr val="tx1"/>
                </a:solidFill>
              </a:rPr>
              <a:t>MAPPA CONCETTUALE</a:t>
            </a:r>
          </a:p>
          <a:p>
            <a:endParaRPr lang="it-IT" dirty="0" smtClean="0">
              <a:solidFill>
                <a:schemeClr val="tx1"/>
              </a:solidFill>
            </a:endParaRPr>
          </a:p>
          <a:p>
            <a:endParaRPr lang="it-IT" dirty="0" smtClean="0">
              <a:solidFill>
                <a:schemeClr val="tx1"/>
              </a:solidFill>
            </a:endParaRPr>
          </a:p>
          <a:p>
            <a:r>
              <a:rPr lang="it-IT" b="1" dirty="0" smtClean="0">
                <a:solidFill>
                  <a:schemeClr val="tx1"/>
                </a:solidFill>
              </a:rPr>
              <a:t>DISCRIMINAZIONE</a:t>
            </a:r>
          </a:p>
          <a:p>
            <a:r>
              <a:rPr lang="it-IT" b="1" dirty="0" smtClean="0">
                <a:solidFill>
                  <a:schemeClr val="tx1"/>
                </a:solidFill>
              </a:rPr>
              <a:t>=</a:t>
            </a:r>
          </a:p>
          <a:p>
            <a:r>
              <a:rPr lang="it-IT" dirty="0" smtClean="0">
                <a:solidFill>
                  <a:schemeClr val="tx1"/>
                </a:solidFill>
              </a:rPr>
              <a:t>IL RAZZISMO</a:t>
            </a:r>
          </a:p>
          <a:p>
            <a:r>
              <a:rPr lang="it-IT" dirty="0" smtClean="0">
                <a:solidFill>
                  <a:schemeClr val="tx1"/>
                </a:solidFill>
              </a:rPr>
              <a:t> </a:t>
            </a:r>
          </a:p>
          <a:p>
            <a:r>
              <a:rPr lang="it-IT" dirty="0" smtClean="0">
                <a:solidFill>
                  <a:schemeClr val="tx1"/>
                </a:solidFill>
              </a:rPr>
              <a:t>caratterizzati da</a:t>
            </a:r>
          </a:p>
          <a:p>
            <a:r>
              <a:rPr lang="it-IT" dirty="0" smtClean="0">
                <a:solidFill>
                  <a:schemeClr val="tx1"/>
                </a:solidFill>
              </a:rPr>
              <a:t>Superiorità di una razza rispetto ad un’altra</a:t>
            </a:r>
          </a:p>
          <a:p>
            <a:r>
              <a:rPr lang="it-IT" dirty="0" smtClean="0">
                <a:solidFill>
                  <a:schemeClr val="tx1"/>
                </a:solidFill>
              </a:rPr>
              <a:t>                              No rispetto per altre razze e culture		</a:t>
            </a:r>
          </a:p>
          <a:p>
            <a:r>
              <a:rPr lang="it-IT" dirty="0" smtClean="0">
                <a:solidFill>
                  <a:schemeClr val="tx1"/>
                </a:solidFill>
              </a:rPr>
              <a:t>Considerare la propria razza superiore</a:t>
            </a:r>
          </a:p>
          <a:p>
            <a:r>
              <a:rPr lang="it-IT" dirty="0" smtClean="0">
                <a:solidFill>
                  <a:schemeClr val="tx1"/>
                </a:solidFill>
              </a:rPr>
              <a:t>			</a:t>
            </a:r>
          </a:p>
          <a:p>
            <a:r>
              <a:rPr lang="it-IT" dirty="0" smtClean="0">
                <a:solidFill>
                  <a:schemeClr val="tx1"/>
                </a:solidFill>
              </a:rPr>
              <a:t> </a:t>
            </a:r>
          </a:p>
          <a:p>
            <a:r>
              <a:rPr lang="it-IT" dirty="0" smtClean="0">
                <a:solidFill>
                  <a:schemeClr val="tx1"/>
                </a:solidFill>
              </a:rPr>
              <a:t> </a:t>
            </a:r>
          </a:p>
          <a:p>
            <a:r>
              <a:rPr lang="it-IT" dirty="0" smtClean="0">
                <a:solidFill>
                  <a:schemeClr val="tx1"/>
                </a:solidFill>
              </a:rPr>
              <a:t>variabile</a:t>
            </a:r>
          </a:p>
          <a:p>
            <a:r>
              <a:rPr lang="it-IT" dirty="0" smtClean="0">
                <a:solidFill>
                  <a:schemeClr val="tx1"/>
                </a:solidFill>
              </a:rPr>
              <a:t> </a:t>
            </a:r>
          </a:p>
          <a:p>
            <a:r>
              <a:rPr lang="it-IT" dirty="0" smtClean="0">
                <a:solidFill>
                  <a:schemeClr val="tx1"/>
                </a:solidFill>
              </a:rPr>
              <a:t> </a:t>
            </a:r>
          </a:p>
          <a:p>
            <a:r>
              <a:rPr lang="it-IT" dirty="0" smtClean="0">
                <a:solidFill>
                  <a:schemeClr val="tx1"/>
                </a:solidFill>
              </a:rPr>
              <a:t>         Nello spazio (Paesi sviluppati e non )Nel tempo (dalla </a:t>
            </a:r>
            <a:r>
              <a:rPr lang="it-IT" dirty="0" err="1" smtClean="0">
                <a:solidFill>
                  <a:schemeClr val="tx1"/>
                </a:solidFill>
              </a:rPr>
              <a:t>schiavitù-come</a:t>
            </a:r>
            <a:endParaRPr lang="it-IT" dirty="0" smtClean="0">
              <a:solidFill>
                <a:schemeClr val="tx1"/>
              </a:solidFill>
            </a:endParaRPr>
          </a:p>
          <a:p>
            <a:r>
              <a:rPr lang="it-IT" dirty="0" smtClean="0">
                <a:solidFill>
                  <a:schemeClr val="tx1"/>
                </a:solidFill>
              </a:rPr>
              <a:t> prima forma di razzismo   … </a:t>
            </a:r>
          </a:p>
          <a:p>
            <a:r>
              <a:rPr lang="it-IT" dirty="0" smtClean="0">
                <a:solidFill>
                  <a:schemeClr val="tx1"/>
                </a:solidFill>
              </a:rPr>
              <a:t>alle migrazioni di oggi)</a:t>
            </a:r>
          </a:p>
          <a:p>
            <a:endParaRPr lang="it-IT" dirty="0" smtClean="0">
              <a:solidFill>
                <a:schemeClr val="tx1"/>
              </a:solidFill>
            </a:endParaRPr>
          </a:p>
          <a:p>
            <a:r>
              <a:rPr lang="it-IT" dirty="0" smtClean="0">
                <a:solidFill>
                  <a:schemeClr val="tx1"/>
                </a:solidFill>
              </a:rPr>
              <a:t>                                                                                                                       con Implicazioni di carattere					</a:t>
            </a:r>
          </a:p>
          <a:p>
            <a:r>
              <a:rPr lang="it-IT" dirty="0" smtClean="0">
                <a:solidFill>
                  <a:schemeClr val="tx1"/>
                </a:solidFill>
              </a:rPr>
              <a:t> </a:t>
            </a:r>
          </a:p>
          <a:p>
            <a:r>
              <a:rPr lang="it-IT" dirty="0" smtClean="0">
                <a:solidFill>
                  <a:schemeClr val="tx1"/>
                </a:solidFill>
              </a:rPr>
              <a:t>										</a:t>
            </a:r>
          </a:p>
          <a:p>
            <a:r>
              <a:rPr lang="it-IT" dirty="0" smtClean="0">
                <a:solidFill>
                  <a:schemeClr val="tx1"/>
                </a:solidFill>
              </a:rPr>
              <a:t>    Economico			Sociale				Politico</a:t>
            </a:r>
          </a:p>
          <a:p>
            <a:r>
              <a:rPr lang="it-IT" dirty="0" smtClean="0">
                <a:solidFill>
                  <a:schemeClr val="tx1"/>
                </a:solidFill>
              </a:rPr>
              <a:t> </a:t>
            </a:r>
          </a:p>
          <a:p>
            <a:r>
              <a:rPr lang="it-IT" dirty="0" smtClean="0">
                <a:solidFill>
                  <a:schemeClr val="tx1"/>
                </a:solidFill>
              </a:rPr>
              <a:t> </a:t>
            </a:r>
          </a:p>
          <a:p>
            <a:r>
              <a:rPr lang="it-IT" dirty="0" smtClean="0">
                <a:solidFill>
                  <a:schemeClr val="tx1"/>
                </a:solidFill>
              </a:rPr>
              <a:t/>
            </a:r>
            <a:br>
              <a:rPr lang="it-IT" dirty="0" smtClean="0">
                <a:solidFill>
                  <a:schemeClr val="tx1"/>
                </a:solidFill>
              </a:rPr>
            </a:br>
            <a:r>
              <a:rPr lang="it-IT" dirty="0" smtClean="0">
                <a:solidFill>
                  <a:schemeClr val="tx1"/>
                </a:solidFill>
              </a:rPr>
              <a:t>Sfruttamento di alcuni Paesi a danno di altri</a:t>
            </a:r>
          </a:p>
          <a:p>
            <a:r>
              <a:rPr lang="it-IT" dirty="0" smtClean="0">
                <a:solidFill>
                  <a:schemeClr val="tx1"/>
                </a:solidFill>
              </a:rPr>
              <a:t>	leggi antisemite nel passato, contro immigrati nel </a:t>
            </a:r>
            <a:r>
              <a:rPr lang="it-IT" dirty="0" err="1" smtClean="0">
                <a:solidFill>
                  <a:schemeClr val="tx1"/>
                </a:solidFill>
              </a:rPr>
              <a:t>presente…</a:t>
            </a:r>
            <a:endParaRPr lang="it-IT" dirty="0" smtClean="0">
              <a:solidFill>
                <a:schemeClr val="tx1"/>
              </a:solidFill>
            </a:endParaRPr>
          </a:p>
          <a:p>
            <a:r>
              <a:rPr lang="it-IT" dirty="0" smtClean="0">
                <a:solidFill>
                  <a:schemeClr val="tx1"/>
                </a:solidFill>
              </a:rPr>
              <a:t> </a:t>
            </a:r>
          </a:p>
          <a:p>
            <a:r>
              <a:rPr lang="it-IT" dirty="0" smtClean="0">
                <a:solidFill>
                  <a:schemeClr val="tx1"/>
                </a:solidFill>
              </a:rPr>
              <a:t>Con +/- equilibrio </a:t>
            </a:r>
          </a:p>
          <a:p>
            <a:r>
              <a:rPr lang="it-IT" dirty="0" smtClean="0">
                <a:solidFill>
                  <a:schemeClr val="tx1"/>
                </a:solidFill>
              </a:rPr>
              <a:t>nei rapporti tra Stati e all’interno dello Stato tra persone</a:t>
            </a:r>
          </a:p>
          <a:p>
            <a:r>
              <a:rPr lang="it-IT" dirty="0" smtClean="0">
                <a:solidFill>
                  <a:schemeClr val="tx1"/>
                </a:solidFill>
              </a:rPr>
              <a:t> </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5448</Words>
  <PresentationFormat>Presentazione su schermo (4:3)</PresentationFormat>
  <Paragraphs>838</Paragraphs>
  <Slides>41</Slides>
  <Notes>0</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Tema di Office</vt:lpstr>
      <vt:lpstr>Diapositiva 1</vt:lpstr>
      <vt:lpstr>Incipit </vt:lpstr>
      <vt:lpstr>Globalizzazione: l'inizio di una nuova epoca storica?* Tommaso Detti, Università di Siena  Come si vede, ho aggiunto un punto interrogativo al titolo che mi è stato proposto dagli organizzatori di questo seminario. Non perché io escluda che ci troviamo nella fase iniziale di una nuova epoca storica: al contrario. L'ho aggiunto per evitare il rischio di enfatizzare troppo la novità della globalizzazione contemporanea, a cui si esposero molti studiosi negli anni novanta, quando la parola entrò in uso. Ciò avvenne sia perché il concetto fu introdotto per indicare fenomeni dispiegatisi nel breve arco di pochi decenni, sia perché a elaborarlo furono le scienze economiche, sociali e della comunicazione, che studiano spesso il mondo attuale servendosi di modelli teorici essenzialmente sincronici. Perciò le prime definizioni della globalizzazione insistevano sulla diffusione globale di una serie di fenomeni nello spazio terrestre e riservavano alla dimensione del tempo un ruolo del tutto secondario. Si parlasse della crescita degli scambi commerciali e finanziari internazionali, di modelli culturali transnazionali o d'altro, per globalizzazione si intendeva per lo più un «processo di estensione “globale” delle relazioni sociali […] tale da coprire lo spazio territoriale e demografico dell'intero pianeta», con specifico riferimento al tempo presente. Si sarebbe quasi detto, insomma, che la globalizzazione non avesse una storia o che questa fosse tanto breve da non giustificare una definizione che attribuisse pari rilievo allo spazio e al tempo. Da questo approccio sincronico è derivata una tendenza a leggere l'odierna globalizzazione come una cosa inedita, senza precedenti. Se non che la sua effettiva novità è verificabile solo in una dimensione diacronica, che consenta di individuare eventuali fenomeni analoghi nel passato e valutarne la comparabilità con quelli attuali. Ciò chiama in causa la storia, ma gli storici (il cui sguardo è retrospettivo) si sono confrontati in ritardo con questi problemi: la prima riflessione sistematica fu effettuata nel 2000, in un seminario in cui furono individuate quattro sequenze di globalizzazione, distinte ma storicamente sovrapposte e interagenti tra loro: Una globalizzazione arcaica, dalla quale erano escluse le Americhe e l'Australasia, determinata dal formarsi di circuiti policentrici a scala relativamente ridotta, in cui circolavano più idee che beni materiali e che toccava in misura assai limitata la grande maggioranza delle popolazioni; Una protoglobalizzazione sviluppatasi tra xvi e xviii secolo, legata alla formazione di sistemi statali più complessi e agli sviluppi della finanza, dei servizi e delle manifatture, che segnò un salto di qualità nelle strutture, nella scala e nell'ampiezza geografica rispetto alle esperienze precedenti; Una globalizzazione moderna profilatasi a partire dal xviii secolo, segnata dall'industrializzazione e dall'avvento degli Stati-nazione; Infine una globalizzazione che è stata definita postcoloniale. Sviluppata in particolare da Christopher A. Bayly, che l'ha posta alla base del suo fondamentale libro su La nascita del mondo moderno, questa tipologia presuppone la definizione della globalizzazione da lui stesso proposta come «progressiva estensione nella scala dei processi sociali da un ambito locale o regionale a un ambito mondiale». Così inteso, peraltro, il concetto è applicabile persino all'espansione della popolazione ancestrale dal Corno d'Africa all'intero pianeta, che gli studi di genetica hanno datato tra 50.000 e 12.000 anni fa, ed è ovvio che in accezioni così generali ogni categoria interpretativa perda la sua funzione analitica. In realtà il solo fatto che alcuni di quei gruppi umani (gli australiani e gli americani) siano poi rimasti isolati per millenni mette in forse la possibilità di rubricare la prima grande migrazione alla voce globalizzazione. Di quest'ultima le manca infatti l'essenziale requisito della continuità delle relazioni tra i diversi gruppi che colonizzarono la Terra. Ma anche questo non basta. Relazioni più o meno stabili tra civiltà anche molto distanti sono documentate in tutta la storia dell'umanità. Occorre dunque arricchire il concetto di altre variabili: la frequenza, l'intensità e la durata di tali relazioni, con particolare riferimento al fatto che ne siano derivati o meno rapporti di interdipendenza fra i popoli interessati.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Attività n.2 </vt:lpstr>
      <vt:lpstr>Diapositiva 18</vt:lpstr>
      <vt:lpstr>  Psicologia dell’età evolutiva </vt:lpstr>
      <vt:lpstr>Diapositiva 20</vt:lpstr>
      <vt:lpstr>Diapositiva 21</vt:lpstr>
      <vt:lpstr>Diapositiva 22</vt:lpstr>
      <vt:lpstr>Diapositiva 23</vt:lpstr>
      <vt:lpstr>Diapositiva 24</vt:lpstr>
      <vt:lpstr>Diapositiva 25</vt:lpstr>
      <vt:lpstr>Diapositiva 26</vt:lpstr>
      <vt:lpstr>Diapositiva 27</vt:lpstr>
      <vt:lpstr>Attività n. 4      </vt:lpstr>
      <vt:lpstr>MAPPA CONCETTUALE </vt:lpstr>
      <vt:lpstr>       Ostacolo epistemologico: la migrazione è uno spostamento che implica l’adattamento di chi arriva ( visione unilaterale)   </vt:lpstr>
      <vt:lpstr>Attività n. 5</vt:lpstr>
      <vt:lpstr>Diapositiva 32</vt:lpstr>
      <vt:lpstr>Diapositiva 33</vt:lpstr>
      <vt:lpstr>Diapositiva 34</vt:lpstr>
      <vt:lpstr>Diapositiva 35</vt:lpstr>
      <vt:lpstr>Diapositiva 36</vt:lpstr>
      <vt:lpstr>Analisi della Conversazione Clinica  </vt:lpstr>
      <vt:lpstr>Diapositiva 38</vt:lpstr>
      <vt:lpstr>Commento alla Conversazione Clinica. </vt:lpstr>
      <vt:lpstr>Diapositiva 40</vt:lpstr>
      <vt:lpstr>Rete Concettuale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Utente</cp:lastModifiedBy>
  <cp:revision>75</cp:revision>
  <dcterms:created xsi:type="dcterms:W3CDTF">2016-05-05T10:51:57Z</dcterms:created>
  <dcterms:modified xsi:type="dcterms:W3CDTF">2016-05-14T10:25:13Z</dcterms:modified>
</cp:coreProperties>
</file>